
<file path=[Content_Types].xml><?xml version="1.0" encoding="utf-8"?>
<Types xmlns="http://schemas.openxmlformats.org/package/2006/content-types">
  <Default Extension="png" ContentType="image/png"/>
  <Default Extension="jpeg" ContentType="image/jpeg"/>
  <Default Extension="wmf" ContentType="image/x-wmf"/>
  <Default Extension="rels" ContentType="application/vnd.openxmlformats-package.relationships+xml"/>
  <Default Extension="xml" ContentType="application/xml"/>
  <Default Extension="fntdata" ContentType="application/x-fontdata"/>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p:sldMasterIdLst>
    <p:sldMasterId id="2147483648" r:id="rId1"/>
  </p:sldMasterIdLst>
  <p:notesMasterIdLst>
    <p:notesMasterId r:id="rId24"/>
  </p:notesMasterIdLst>
  <p:handoutMasterIdLst>
    <p:handoutMasterId r:id="rId25"/>
  </p:handoutMasterIdLst>
  <p:sldIdLst>
    <p:sldId id="256" r:id="rId2"/>
    <p:sldId id="370" r:id="rId3"/>
    <p:sldId id="402" r:id="rId4"/>
    <p:sldId id="400" r:id="rId5"/>
    <p:sldId id="403" r:id="rId6"/>
    <p:sldId id="404" r:id="rId7"/>
    <p:sldId id="405" r:id="rId8"/>
    <p:sldId id="407" r:id="rId9"/>
    <p:sldId id="406" r:id="rId10"/>
    <p:sldId id="408" r:id="rId11"/>
    <p:sldId id="409" r:id="rId12"/>
    <p:sldId id="383" r:id="rId13"/>
    <p:sldId id="392" r:id="rId14"/>
    <p:sldId id="393" r:id="rId15"/>
    <p:sldId id="415" r:id="rId16"/>
    <p:sldId id="417" r:id="rId17"/>
    <p:sldId id="412" r:id="rId18"/>
    <p:sldId id="413" r:id="rId19"/>
    <p:sldId id="410" r:id="rId20"/>
    <p:sldId id="414" r:id="rId21"/>
    <p:sldId id="411" r:id="rId22"/>
    <p:sldId id="379" r:id="rId23"/>
  </p:sldIdLst>
  <p:sldSz cx="9144000" cy="6858000" type="screen4x3"/>
  <p:notesSz cx="6797675" cy="9928225"/>
  <p:embeddedFontLst>
    <p:embeddedFont>
      <p:font typeface="Minion" panose="020B0604020202020204"/>
      <p:regular r:id="rId26"/>
      <p:bold r:id="rId27"/>
      <p:italic r:id="rId28"/>
      <p:boldItalic r:id="rId29"/>
    </p:embeddedFont>
    <p:embeddedFont>
      <p:font typeface="Calibri" panose="020F0502020204030204" pitchFamily="34" charset="0"/>
      <p:regular r:id="rId30"/>
      <p:bold r:id="rId31"/>
      <p:italic r:id="rId32"/>
      <p:boldItalic r:id="rId33"/>
    </p:embeddedFont>
  </p:embeddedFontLst>
  <p:defaultTextStyle>
    <a:defPPr>
      <a:defRPr lang="en-US"/>
    </a:defPPr>
    <a:lvl1pPr algn="r" rtl="0" fontAlgn="base">
      <a:spcBef>
        <a:spcPct val="0"/>
      </a:spcBef>
      <a:spcAft>
        <a:spcPct val="0"/>
      </a:spcAft>
      <a:defRPr sz="2000" kern="1200">
        <a:solidFill>
          <a:schemeClr val="bg1"/>
        </a:solidFill>
        <a:latin typeface="Minion" pitchFamily="2" charset="0"/>
        <a:ea typeface="+mn-ea"/>
        <a:cs typeface="+mn-cs"/>
      </a:defRPr>
    </a:lvl1pPr>
    <a:lvl2pPr marL="457200" algn="r" rtl="0" fontAlgn="base">
      <a:spcBef>
        <a:spcPct val="0"/>
      </a:spcBef>
      <a:spcAft>
        <a:spcPct val="0"/>
      </a:spcAft>
      <a:defRPr sz="2000" kern="1200">
        <a:solidFill>
          <a:schemeClr val="bg1"/>
        </a:solidFill>
        <a:latin typeface="Minion" pitchFamily="2" charset="0"/>
        <a:ea typeface="+mn-ea"/>
        <a:cs typeface="+mn-cs"/>
      </a:defRPr>
    </a:lvl2pPr>
    <a:lvl3pPr marL="914400" algn="r" rtl="0" fontAlgn="base">
      <a:spcBef>
        <a:spcPct val="0"/>
      </a:spcBef>
      <a:spcAft>
        <a:spcPct val="0"/>
      </a:spcAft>
      <a:defRPr sz="2000" kern="1200">
        <a:solidFill>
          <a:schemeClr val="bg1"/>
        </a:solidFill>
        <a:latin typeface="Minion" pitchFamily="2" charset="0"/>
        <a:ea typeface="+mn-ea"/>
        <a:cs typeface="+mn-cs"/>
      </a:defRPr>
    </a:lvl3pPr>
    <a:lvl4pPr marL="1371600" algn="r" rtl="0" fontAlgn="base">
      <a:spcBef>
        <a:spcPct val="0"/>
      </a:spcBef>
      <a:spcAft>
        <a:spcPct val="0"/>
      </a:spcAft>
      <a:defRPr sz="2000" kern="1200">
        <a:solidFill>
          <a:schemeClr val="bg1"/>
        </a:solidFill>
        <a:latin typeface="Minion" pitchFamily="2" charset="0"/>
        <a:ea typeface="+mn-ea"/>
        <a:cs typeface="+mn-cs"/>
      </a:defRPr>
    </a:lvl4pPr>
    <a:lvl5pPr marL="1828800" algn="r" rtl="0" fontAlgn="base">
      <a:spcBef>
        <a:spcPct val="0"/>
      </a:spcBef>
      <a:spcAft>
        <a:spcPct val="0"/>
      </a:spcAft>
      <a:defRPr sz="2000" kern="1200">
        <a:solidFill>
          <a:schemeClr val="bg1"/>
        </a:solidFill>
        <a:latin typeface="Minion" pitchFamily="2" charset="0"/>
        <a:ea typeface="+mn-ea"/>
        <a:cs typeface="+mn-cs"/>
      </a:defRPr>
    </a:lvl5pPr>
    <a:lvl6pPr marL="2286000" algn="l" defTabSz="914400" rtl="0" eaLnBrk="1" latinLnBrk="0" hangingPunct="1">
      <a:defRPr sz="2000" kern="1200">
        <a:solidFill>
          <a:schemeClr val="bg1"/>
        </a:solidFill>
        <a:latin typeface="Minion" pitchFamily="2" charset="0"/>
        <a:ea typeface="+mn-ea"/>
        <a:cs typeface="+mn-cs"/>
      </a:defRPr>
    </a:lvl6pPr>
    <a:lvl7pPr marL="2743200" algn="l" defTabSz="914400" rtl="0" eaLnBrk="1" latinLnBrk="0" hangingPunct="1">
      <a:defRPr sz="2000" kern="1200">
        <a:solidFill>
          <a:schemeClr val="bg1"/>
        </a:solidFill>
        <a:latin typeface="Minion" pitchFamily="2" charset="0"/>
        <a:ea typeface="+mn-ea"/>
        <a:cs typeface="+mn-cs"/>
      </a:defRPr>
    </a:lvl7pPr>
    <a:lvl8pPr marL="3200400" algn="l" defTabSz="914400" rtl="0" eaLnBrk="1" latinLnBrk="0" hangingPunct="1">
      <a:defRPr sz="2000" kern="1200">
        <a:solidFill>
          <a:schemeClr val="bg1"/>
        </a:solidFill>
        <a:latin typeface="Minion" pitchFamily="2" charset="0"/>
        <a:ea typeface="+mn-ea"/>
        <a:cs typeface="+mn-cs"/>
      </a:defRPr>
    </a:lvl8pPr>
    <a:lvl9pPr marL="3657600" algn="l" defTabSz="914400" rtl="0" eaLnBrk="1" latinLnBrk="0" hangingPunct="1">
      <a:defRPr sz="2000" kern="1200">
        <a:solidFill>
          <a:schemeClr val="bg1"/>
        </a:solidFill>
        <a:latin typeface="Minion" pitchFamily="2" charset="0"/>
        <a:ea typeface="+mn-ea"/>
        <a:cs typeface="+mn-cs"/>
      </a:defRPr>
    </a:lvl9pPr>
  </p:defaultTextStyle>
  <p:extLst>
    <p:ext uri="{EFAFB233-063F-42B5-8137-9DF3F51BA10A}">
      <p15:sldGuideLst xmlns=""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C2577"/>
    <a:srgbClr val="99CDFF"/>
    <a:srgbClr val="8592BC"/>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7978" autoAdjust="0"/>
    <p:restoredTop sz="99400" autoAdjust="0"/>
  </p:normalViewPr>
  <p:slideViewPr>
    <p:cSldViewPr>
      <p:cViewPr>
        <p:scale>
          <a:sx n="81" d="100"/>
          <a:sy n="81" d="100"/>
        </p:scale>
        <p:origin x="-954" y="-72"/>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font" Target="fonts/font1.fntdata"/><Relationship Id="rId21" Type="http://schemas.openxmlformats.org/officeDocument/2006/relationships/slide" Target="slides/slide20.xml"/><Relationship Id="rId34"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handoutMaster" Target="handoutMasters/handoutMaster1.xml"/><Relationship Id="rId33" Type="http://schemas.openxmlformats.org/officeDocument/2006/relationships/font" Target="fonts/font8.fntdata"/><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font" Target="fonts/font4.fntdata"/><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notesMaster" Target="notesMasters/notesMaster1.xml"/><Relationship Id="rId32" Type="http://schemas.openxmlformats.org/officeDocument/2006/relationships/font" Target="fonts/font7.fntdata"/><Relationship Id="rId37"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font" Target="fonts/font3.fntdata"/><Relationship Id="rId36"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font" Target="fonts/font6.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font" Target="fonts/font2.fntdata"/><Relationship Id="rId30" Type="http://schemas.openxmlformats.org/officeDocument/2006/relationships/font" Target="fonts/font5.fntdata"/><Relationship Id="rId35" Type="http://schemas.openxmlformats.org/officeDocument/2006/relationships/viewProps" Target="viewProps.xml"/><Relationship Id="rId8" Type="http://schemas.openxmlformats.org/officeDocument/2006/relationships/slide" Target="slides/slide7.xml"/><Relationship Id="rId3" Type="http://schemas.openxmlformats.org/officeDocument/2006/relationships/slide" Target="slides/slide2.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6400" cy="496888"/>
          </a:xfrm>
          <a:prstGeom prst="rect">
            <a:avLst/>
          </a:prstGeom>
        </p:spPr>
        <p:txBody>
          <a:bodyPr vert="horz" lIns="91440" tIns="45720" rIns="91440" bIns="45720" rtlCol="0"/>
          <a:lstStyle>
            <a:lvl1pPr algn="l">
              <a:defRPr sz="1200"/>
            </a:lvl1pPr>
          </a:lstStyle>
          <a:p>
            <a:pPr>
              <a:defRPr/>
            </a:pPr>
            <a:endParaRPr lang="nl-NL"/>
          </a:p>
        </p:txBody>
      </p:sp>
      <p:sp>
        <p:nvSpPr>
          <p:cNvPr id="3" name="Date Placeholder 2"/>
          <p:cNvSpPr>
            <a:spLocks noGrp="1"/>
          </p:cNvSpPr>
          <p:nvPr>
            <p:ph type="dt" sz="quarter" idx="1"/>
          </p:nvPr>
        </p:nvSpPr>
        <p:spPr>
          <a:xfrm>
            <a:off x="3849688" y="0"/>
            <a:ext cx="2946400" cy="496888"/>
          </a:xfrm>
          <a:prstGeom prst="rect">
            <a:avLst/>
          </a:prstGeom>
        </p:spPr>
        <p:txBody>
          <a:bodyPr vert="horz" lIns="91440" tIns="45720" rIns="91440" bIns="45720" rtlCol="0"/>
          <a:lstStyle>
            <a:lvl1pPr algn="r">
              <a:defRPr sz="1200"/>
            </a:lvl1pPr>
          </a:lstStyle>
          <a:p>
            <a:pPr>
              <a:defRPr/>
            </a:pPr>
            <a:fld id="{B18E0778-ED0D-43F4-82D5-9E4B72D7EE29}" type="datetimeFigureOut">
              <a:rPr lang="nl-NL"/>
              <a:pPr>
                <a:defRPr/>
              </a:pPr>
              <a:t>5-7-2015</a:t>
            </a:fld>
            <a:endParaRPr lang="nl-NL"/>
          </a:p>
        </p:txBody>
      </p:sp>
      <p:sp>
        <p:nvSpPr>
          <p:cNvPr id="4" name="Footer Placeholder 3"/>
          <p:cNvSpPr>
            <a:spLocks noGrp="1"/>
          </p:cNvSpPr>
          <p:nvPr>
            <p:ph type="ftr" sz="quarter" idx="2"/>
          </p:nvPr>
        </p:nvSpPr>
        <p:spPr>
          <a:xfrm>
            <a:off x="0" y="9429750"/>
            <a:ext cx="2946400" cy="496888"/>
          </a:xfrm>
          <a:prstGeom prst="rect">
            <a:avLst/>
          </a:prstGeom>
        </p:spPr>
        <p:txBody>
          <a:bodyPr vert="horz" lIns="91440" tIns="45720" rIns="91440" bIns="45720" rtlCol="0" anchor="b"/>
          <a:lstStyle>
            <a:lvl1pPr algn="l">
              <a:defRPr sz="1200"/>
            </a:lvl1pPr>
          </a:lstStyle>
          <a:p>
            <a:pPr>
              <a:defRPr/>
            </a:pPr>
            <a:endParaRPr lang="nl-NL"/>
          </a:p>
        </p:txBody>
      </p:sp>
      <p:sp>
        <p:nvSpPr>
          <p:cNvPr id="5" name="Slide Number Placeholder 4"/>
          <p:cNvSpPr>
            <a:spLocks noGrp="1"/>
          </p:cNvSpPr>
          <p:nvPr>
            <p:ph type="sldNum" sz="quarter" idx="3"/>
          </p:nvPr>
        </p:nvSpPr>
        <p:spPr>
          <a:xfrm>
            <a:off x="3849688" y="9429750"/>
            <a:ext cx="2946400" cy="496888"/>
          </a:xfrm>
          <a:prstGeom prst="rect">
            <a:avLst/>
          </a:prstGeom>
        </p:spPr>
        <p:txBody>
          <a:bodyPr vert="horz" lIns="91440" tIns="45720" rIns="91440" bIns="45720" rtlCol="0" anchor="b"/>
          <a:lstStyle>
            <a:lvl1pPr algn="r">
              <a:defRPr sz="1200"/>
            </a:lvl1pPr>
          </a:lstStyle>
          <a:p>
            <a:pPr>
              <a:defRPr/>
            </a:pPr>
            <a:fld id="{E69767F1-D38E-47A0-AC83-74F513DB08E7}" type="slidenum">
              <a:rPr lang="nl-NL"/>
              <a:pPr>
                <a:defRPr/>
              </a:pPr>
              <a:t>‹#›</a:t>
            </a:fld>
            <a:endParaRPr lang="nl-NL"/>
          </a:p>
        </p:txBody>
      </p:sp>
    </p:spTree>
    <p:extLst>
      <p:ext uri="{BB962C8B-B14F-4D97-AF65-F5344CB8AC3E}">
        <p14:creationId xmlns:p14="http://schemas.microsoft.com/office/powerpoint/2010/main" val="4108431844"/>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6400" cy="496888"/>
          </a:xfrm>
          <a:prstGeom prst="rect">
            <a:avLst/>
          </a:prstGeom>
        </p:spPr>
        <p:txBody>
          <a:bodyPr vert="horz" lIns="91440" tIns="45720" rIns="91440" bIns="45720" rtlCol="0"/>
          <a:lstStyle>
            <a:lvl1pPr algn="l">
              <a:defRPr sz="1200"/>
            </a:lvl1pPr>
          </a:lstStyle>
          <a:p>
            <a:pPr>
              <a:defRPr/>
            </a:pPr>
            <a:endParaRPr lang="nl-NL"/>
          </a:p>
        </p:txBody>
      </p:sp>
      <p:sp>
        <p:nvSpPr>
          <p:cNvPr id="3" name="Date Placeholder 2"/>
          <p:cNvSpPr>
            <a:spLocks noGrp="1"/>
          </p:cNvSpPr>
          <p:nvPr>
            <p:ph type="dt" idx="1"/>
          </p:nvPr>
        </p:nvSpPr>
        <p:spPr>
          <a:xfrm>
            <a:off x="3849688" y="0"/>
            <a:ext cx="2946400" cy="496888"/>
          </a:xfrm>
          <a:prstGeom prst="rect">
            <a:avLst/>
          </a:prstGeom>
        </p:spPr>
        <p:txBody>
          <a:bodyPr vert="horz" lIns="91440" tIns="45720" rIns="91440" bIns="45720" rtlCol="0"/>
          <a:lstStyle>
            <a:lvl1pPr algn="r">
              <a:defRPr sz="1200"/>
            </a:lvl1pPr>
          </a:lstStyle>
          <a:p>
            <a:pPr>
              <a:defRPr/>
            </a:pPr>
            <a:fld id="{C4877FE0-47CC-41F4-BE90-524543F89D43}" type="datetimeFigureOut">
              <a:rPr lang="nl-NL"/>
              <a:pPr>
                <a:defRPr/>
              </a:pPr>
              <a:t>5-7-2015</a:t>
            </a:fld>
            <a:endParaRPr lang="nl-NL"/>
          </a:p>
        </p:txBody>
      </p:sp>
      <p:sp>
        <p:nvSpPr>
          <p:cNvPr id="4" name="Slide Image Placeholder 3"/>
          <p:cNvSpPr>
            <a:spLocks noGrp="1" noRot="1" noChangeAspect="1"/>
          </p:cNvSpPr>
          <p:nvPr>
            <p:ph type="sldImg" idx="2"/>
          </p:nvPr>
        </p:nvSpPr>
        <p:spPr>
          <a:xfrm>
            <a:off x="917575" y="744538"/>
            <a:ext cx="4962525" cy="3722687"/>
          </a:xfrm>
          <a:prstGeom prst="rect">
            <a:avLst/>
          </a:prstGeom>
          <a:noFill/>
          <a:ln w="12700">
            <a:solidFill>
              <a:prstClr val="black"/>
            </a:solidFill>
          </a:ln>
        </p:spPr>
        <p:txBody>
          <a:bodyPr vert="horz" lIns="91440" tIns="45720" rIns="91440" bIns="45720" rtlCol="0" anchor="ctr"/>
          <a:lstStyle/>
          <a:p>
            <a:pPr lvl="0"/>
            <a:endParaRPr lang="nl-NL" noProof="0" smtClean="0"/>
          </a:p>
        </p:txBody>
      </p:sp>
      <p:sp>
        <p:nvSpPr>
          <p:cNvPr id="5" name="Notes Placeholder 4"/>
          <p:cNvSpPr>
            <a:spLocks noGrp="1"/>
          </p:cNvSpPr>
          <p:nvPr>
            <p:ph type="body" sz="quarter" idx="3"/>
          </p:nvPr>
        </p:nvSpPr>
        <p:spPr>
          <a:xfrm>
            <a:off x="679450" y="4716463"/>
            <a:ext cx="5438775" cy="4467225"/>
          </a:xfrm>
          <a:prstGeom prst="rect">
            <a:avLst/>
          </a:prstGeom>
        </p:spPr>
        <p:txBody>
          <a:bodyPr vert="horz" lIns="91440" tIns="45720" rIns="91440" bIns="45720" rtlCol="0">
            <a:normAutofit/>
          </a:bodyPr>
          <a:lstStyle/>
          <a:p>
            <a:pPr lvl="0"/>
            <a:r>
              <a:rPr lang="en-US" noProof="0" smtClean="0"/>
              <a:t>Click to 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endParaRPr lang="nl-NL" noProof="0" smtClean="0"/>
          </a:p>
        </p:txBody>
      </p:sp>
      <p:sp>
        <p:nvSpPr>
          <p:cNvPr id="6" name="Footer Placeholder 5"/>
          <p:cNvSpPr>
            <a:spLocks noGrp="1"/>
          </p:cNvSpPr>
          <p:nvPr>
            <p:ph type="ftr" sz="quarter" idx="4"/>
          </p:nvPr>
        </p:nvSpPr>
        <p:spPr>
          <a:xfrm>
            <a:off x="0" y="9429750"/>
            <a:ext cx="2946400" cy="496888"/>
          </a:xfrm>
          <a:prstGeom prst="rect">
            <a:avLst/>
          </a:prstGeom>
        </p:spPr>
        <p:txBody>
          <a:bodyPr vert="horz" lIns="91440" tIns="45720" rIns="91440" bIns="45720" rtlCol="0" anchor="b"/>
          <a:lstStyle>
            <a:lvl1pPr algn="l">
              <a:defRPr sz="1200"/>
            </a:lvl1pPr>
          </a:lstStyle>
          <a:p>
            <a:pPr>
              <a:defRPr/>
            </a:pPr>
            <a:endParaRPr lang="nl-NL"/>
          </a:p>
        </p:txBody>
      </p:sp>
      <p:sp>
        <p:nvSpPr>
          <p:cNvPr id="7" name="Slide Number Placeholder 6"/>
          <p:cNvSpPr>
            <a:spLocks noGrp="1"/>
          </p:cNvSpPr>
          <p:nvPr>
            <p:ph type="sldNum" sz="quarter" idx="5"/>
          </p:nvPr>
        </p:nvSpPr>
        <p:spPr>
          <a:xfrm>
            <a:off x="3849688" y="9429750"/>
            <a:ext cx="2946400" cy="496888"/>
          </a:xfrm>
          <a:prstGeom prst="rect">
            <a:avLst/>
          </a:prstGeom>
        </p:spPr>
        <p:txBody>
          <a:bodyPr vert="horz" lIns="91440" tIns="45720" rIns="91440" bIns="45720" rtlCol="0" anchor="b"/>
          <a:lstStyle>
            <a:lvl1pPr algn="r">
              <a:defRPr sz="1200"/>
            </a:lvl1pPr>
          </a:lstStyle>
          <a:p>
            <a:pPr>
              <a:defRPr/>
            </a:pPr>
            <a:fld id="{91EBA777-2C89-433D-8643-0C0130B9BC03}" type="slidenum">
              <a:rPr lang="nl-NL"/>
              <a:pPr>
                <a:defRPr/>
              </a:pPr>
              <a:t>‹#›</a:t>
            </a:fld>
            <a:endParaRPr lang="nl-NL"/>
          </a:p>
        </p:txBody>
      </p:sp>
    </p:spTree>
    <p:extLst>
      <p:ext uri="{BB962C8B-B14F-4D97-AF65-F5344CB8AC3E}">
        <p14:creationId xmlns:p14="http://schemas.microsoft.com/office/powerpoint/2010/main" val="3881140848"/>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8435"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nl-NL" smtClean="0"/>
          </a:p>
        </p:txBody>
      </p:sp>
      <p:sp>
        <p:nvSpPr>
          <p:cNvPr id="18436"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sz="2000">
                <a:solidFill>
                  <a:schemeClr val="bg1"/>
                </a:solidFill>
                <a:latin typeface="Minion" pitchFamily="2" charset="0"/>
              </a:defRPr>
            </a:lvl1pPr>
            <a:lvl2pPr marL="742950" indent="-285750" eaLnBrk="0" hangingPunct="0">
              <a:defRPr sz="2000">
                <a:solidFill>
                  <a:schemeClr val="bg1"/>
                </a:solidFill>
                <a:latin typeface="Minion" pitchFamily="2" charset="0"/>
              </a:defRPr>
            </a:lvl2pPr>
            <a:lvl3pPr marL="1143000" indent="-228600" eaLnBrk="0" hangingPunct="0">
              <a:defRPr sz="2000">
                <a:solidFill>
                  <a:schemeClr val="bg1"/>
                </a:solidFill>
                <a:latin typeface="Minion" pitchFamily="2" charset="0"/>
              </a:defRPr>
            </a:lvl3pPr>
            <a:lvl4pPr marL="1600200" indent="-228600" eaLnBrk="0" hangingPunct="0">
              <a:defRPr sz="2000">
                <a:solidFill>
                  <a:schemeClr val="bg1"/>
                </a:solidFill>
                <a:latin typeface="Minion" pitchFamily="2" charset="0"/>
              </a:defRPr>
            </a:lvl4pPr>
            <a:lvl5pPr marL="2057400" indent="-228600" eaLnBrk="0" hangingPunct="0">
              <a:defRPr sz="2000">
                <a:solidFill>
                  <a:schemeClr val="bg1"/>
                </a:solidFill>
                <a:latin typeface="Minion" pitchFamily="2" charset="0"/>
              </a:defRPr>
            </a:lvl5pPr>
            <a:lvl6pPr marL="2514600" indent="-228600" algn="r" eaLnBrk="0" fontAlgn="base" hangingPunct="0">
              <a:spcBef>
                <a:spcPct val="0"/>
              </a:spcBef>
              <a:spcAft>
                <a:spcPct val="0"/>
              </a:spcAft>
              <a:defRPr sz="2000">
                <a:solidFill>
                  <a:schemeClr val="bg1"/>
                </a:solidFill>
                <a:latin typeface="Minion" pitchFamily="2" charset="0"/>
              </a:defRPr>
            </a:lvl6pPr>
            <a:lvl7pPr marL="2971800" indent="-228600" algn="r" eaLnBrk="0" fontAlgn="base" hangingPunct="0">
              <a:spcBef>
                <a:spcPct val="0"/>
              </a:spcBef>
              <a:spcAft>
                <a:spcPct val="0"/>
              </a:spcAft>
              <a:defRPr sz="2000">
                <a:solidFill>
                  <a:schemeClr val="bg1"/>
                </a:solidFill>
                <a:latin typeface="Minion" pitchFamily="2" charset="0"/>
              </a:defRPr>
            </a:lvl7pPr>
            <a:lvl8pPr marL="3429000" indent="-228600" algn="r" eaLnBrk="0" fontAlgn="base" hangingPunct="0">
              <a:spcBef>
                <a:spcPct val="0"/>
              </a:spcBef>
              <a:spcAft>
                <a:spcPct val="0"/>
              </a:spcAft>
              <a:defRPr sz="2000">
                <a:solidFill>
                  <a:schemeClr val="bg1"/>
                </a:solidFill>
                <a:latin typeface="Minion" pitchFamily="2" charset="0"/>
              </a:defRPr>
            </a:lvl8pPr>
            <a:lvl9pPr marL="3886200" indent="-228600" algn="r" eaLnBrk="0" fontAlgn="base" hangingPunct="0">
              <a:spcBef>
                <a:spcPct val="0"/>
              </a:spcBef>
              <a:spcAft>
                <a:spcPct val="0"/>
              </a:spcAft>
              <a:defRPr sz="2000">
                <a:solidFill>
                  <a:schemeClr val="bg1"/>
                </a:solidFill>
                <a:latin typeface="Minion" pitchFamily="2" charset="0"/>
              </a:defRPr>
            </a:lvl9pPr>
          </a:lstStyle>
          <a:p>
            <a:pPr eaLnBrk="1" hangingPunct="1"/>
            <a:fld id="{3758546C-DD40-48AD-AF8B-659894D4FBC3}" type="slidenum">
              <a:rPr lang="nl-NL" sz="1200" smtClean="0"/>
              <a:pPr eaLnBrk="1" hangingPunct="1"/>
              <a:t>1</a:t>
            </a:fld>
            <a:endParaRPr lang="nl-NL" sz="1200" smtClean="0"/>
          </a:p>
        </p:txBody>
      </p:sp>
    </p:spTree>
    <p:extLst>
      <p:ext uri="{BB962C8B-B14F-4D97-AF65-F5344CB8AC3E}">
        <p14:creationId xmlns:p14="http://schemas.microsoft.com/office/powerpoint/2010/main" val="24268391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 name="Notes Placeholder 2"/>
          <p:cNvSpPr>
            <a:spLocks noGrp="1"/>
          </p:cNvSpPr>
          <p:nvPr>
            <p:ph type="body" idx="1"/>
          </p:nvPr>
        </p:nvSpPr>
        <p:spPr/>
        <p:txBody>
          <a:bodyPr>
            <a:normAutofit/>
          </a:bodyPr>
          <a:lstStyle/>
          <a:p>
            <a:pPr>
              <a:defRPr/>
            </a:pPr>
            <a:endParaRPr lang="nl-NL" dirty="0" smtClean="0"/>
          </a:p>
        </p:txBody>
      </p:sp>
      <p:sp>
        <p:nvSpPr>
          <p:cNvPr id="19460"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sz="2000">
                <a:solidFill>
                  <a:schemeClr val="bg1"/>
                </a:solidFill>
                <a:latin typeface="Minion" pitchFamily="2" charset="0"/>
              </a:defRPr>
            </a:lvl1pPr>
            <a:lvl2pPr marL="742950" indent="-285750" eaLnBrk="0" hangingPunct="0">
              <a:defRPr sz="2000">
                <a:solidFill>
                  <a:schemeClr val="bg1"/>
                </a:solidFill>
                <a:latin typeface="Minion" pitchFamily="2" charset="0"/>
              </a:defRPr>
            </a:lvl2pPr>
            <a:lvl3pPr marL="1143000" indent="-228600" eaLnBrk="0" hangingPunct="0">
              <a:defRPr sz="2000">
                <a:solidFill>
                  <a:schemeClr val="bg1"/>
                </a:solidFill>
                <a:latin typeface="Minion" pitchFamily="2" charset="0"/>
              </a:defRPr>
            </a:lvl3pPr>
            <a:lvl4pPr marL="1600200" indent="-228600" eaLnBrk="0" hangingPunct="0">
              <a:defRPr sz="2000">
                <a:solidFill>
                  <a:schemeClr val="bg1"/>
                </a:solidFill>
                <a:latin typeface="Minion" pitchFamily="2" charset="0"/>
              </a:defRPr>
            </a:lvl4pPr>
            <a:lvl5pPr marL="2057400" indent="-228600" eaLnBrk="0" hangingPunct="0">
              <a:defRPr sz="2000">
                <a:solidFill>
                  <a:schemeClr val="bg1"/>
                </a:solidFill>
                <a:latin typeface="Minion" pitchFamily="2" charset="0"/>
              </a:defRPr>
            </a:lvl5pPr>
            <a:lvl6pPr marL="2514600" indent="-228600" algn="r" eaLnBrk="0" fontAlgn="base" hangingPunct="0">
              <a:spcBef>
                <a:spcPct val="0"/>
              </a:spcBef>
              <a:spcAft>
                <a:spcPct val="0"/>
              </a:spcAft>
              <a:defRPr sz="2000">
                <a:solidFill>
                  <a:schemeClr val="bg1"/>
                </a:solidFill>
                <a:latin typeface="Minion" pitchFamily="2" charset="0"/>
              </a:defRPr>
            </a:lvl6pPr>
            <a:lvl7pPr marL="2971800" indent="-228600" algn="r" eaLnBrk="0" fontAlgn="base" hangingPunct="0">
              <a:spcBef>
                <a:spcPct val="0"/>
              </a:spcBef>
              <a:spcAft>
                <a:spcPct val="0"/>
              </a:spcAft>
              <a:defRPr sz="2000">
                <a:solidFill>
                  <a:schemeClr val="bg1"/>
                </a:solidFill>
                <a:latin typeface="Minion" pitchFamily="2" charset="0"/>
              </a:defRPr>
            </a:lvl7pPr>
            <a:lvl8pPr marL="3429000" indent="-228600" algn="r" eaLnBrk="0" fontAlgn="base" hangingPunct="0">
              <a:spcBef>
                <a:spcPct val="0"/>
              </a:spcBef>
              <a:spcAft>
                <a:spcPct val="0"/>
              </a:spcAft>
              <a:defRPr sz="2000">
                <a:solidFill>
                  <a:schemeClr val="bg1"/>
                </a:solidFill>
                <a:latin typeface="Minion" pitchFamily="2" charset="0"/>
              </a:defRPr>
            </a:lvl8pPr>
            <a:lvl9pPr marL="3886200" indent="-228600" algn="r" eaLnBrk="0" fontAlgn="base" hangingPunct="0">
              <a:spcBef>
                <a:spcPct val="0"/>
              </a:spcBef>
              <a:spcAft>
                <a:spcPct val="0"/>
              </a:spcAft>
              <a:defRPr sz="2000">
                <a:solidFill>
                  <a:schemeClr val="bg1"/>
                </a:solidFill>
                <a:latin typeface="Minion" pitchFamily="2" charset="0"/>
              </a:defRPr>
            </a:lvl9pPr>
          </a:lstStyle>
          <a:p>
            <a:pPr eaLnBrk="1" hangingPunct="1"/>
            <a:fld id="{DAF731D0-DE8D-4293-9615-ED9768B21C7B}" type="slidenum">
              <a:rPr lang="nl-NL" sz="1200" smtClean="0"/>
              <a:pPr eaLnBrk="1" hangingPunct="1"/>
              <a:t>2</a:t>
            </a:fld>
            <a:endParaRPr lang="nl-NL" sz="1200" smtClean="0"/>
          </a:p>
        </p:txBody>
      </p:sp>
    </p:spTree>
    <p:extLst>
      <p:ext uri="{BB962C8B-B14F-4D97-AF65-F5344CB8AC3E}">
        <p14:creationId xmlns:p14="http://schemas.microsoft.com/office/powerpoint/2010/main" val="177998333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 name="Notes Placeholder 2"/>
          <p:cNvSpPr>
            <a:spLocks noGrp="1"/>
          </p:cNvSpPr>
          <p:nvPr>
            <p:ph type="body" idx="1"/>
          </p:nvPr>
        </p:nvSpPr>
        <p:spPr/>
        <p:txBody>
          <a:bodyPr>
            <a:normAutofit/>
          </a:bodyPr>
          <a:lstStyle/>
          <a:p>
            <a:pPr>
              <a:defRPr/>
            </a:pPr>
            <a:endParaRPr lang="nl-NL" dirty="0"/>
          </a:p>
        </p:txBody>
      </p:sp>
      <p:sp>
        <p:nvSpPr>
          <p:cNvPr id="24580"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sz="2000">
                <a:solidFill>
                  <a:schemeClr val="bg1"/>
                </a:solidFill>
                <a:latin typeface="Minion" pitchFamily="2" charset="0"/>
              </a:defRPr>
            </a:lvl1pPr>
            <a:lvl2pPr marL="742950" indent="-285750" eaLnBrk="0" hangingPunct="0">
              <a:defRPr sz="2000">
                <a:solidFill>
                  <a:schemeClr val="bg1"/>
                </a:solidFill>
                <a:latin typeface="Minion" pitchFamily="2" charset="0"/>
              </a:defRPr>
            </a:lvl2pPr>
            <a:lvl3pPr marL="1143000" indent="-228600" eaLnBrk="0" hangingPunct="0">
              <a:defRPr sz="2000">
                <a:solidFill>
                  <a:schemeClr val="bg1"/>
                </a:solidFill>
                <a:latin typeface="Minion" pitchFamily="2" charset="0"/>
              </a:defRPr>
            </a:lvl3pPr>
            <a:lvl4pPr marL="1600200" indent="-228600" eaLnBrk="0" hangingPunct="0">
              <a:defRPr sz="2000">
                <a:solidFill>
                  <a:schemeClr val="bg1"/>
                </a:solidFill>
                <a:latin typeface="Minion" pitchFamily="2" charset="0"/>
              </a:defRPr>
            </a:lvl4pPr>
            <a:lvl5pPr marL="2057400" indent="-228600" eaLnBrk="0" hangingPunct="0">
              <a:defRPr sz="2000">
                <a:solidFill>
                  <a:schemeClr val="bg1"/>
                </a:solidFill>
                <a:latin typeface="Minion" pitchFamily="2" charset="0"/>
              </a:defRPr>
            </a:lvl5pPr>
            <a:lvl6pPr marL="2514600" indent="-228600" algn="r" eaLnBrk="0" fontAlgn="base" hangingPunct="0">
              <a:spcBef>
                <a:spcPct val="0"/>
              </a:spcBef>
              <a:spcAft>
                <a:spcPct val="0"/>
              </a:spcAft>
              <a:defRPr sz="2000">
                <a:solidFill>
                  <a:schemeClr val="bg1"/>
                </a:solidFill>
                <a:latin typeface="Minion" pitchFamily="2" charset="0"/>
              </a:defRPr>
            </a:lvl6pPr>
            <a:lvl7pPr marL="2971800" indent="-228600" algn="r" eaLnBrk="0" fontAlgn="base" hangingPunct="0">
              <a:spcBef>
                <a:spcPct val="0"/>
              </a:spcBef>
              <a:spcAft>
                <a:spcPct val="0"/>
              </a:spcAft>
              <a:defRPr sz="2000">
                <a:solidFill>
                  <a:schemeClr val="bg1"/>
                </a:solidFill>
                <a:latin typeface="Minion" pitchFamily="2" charset="0"/>
              </a:defRPr>
            </a:lvl7pPr>
            <a:lvl8pPr marL="3429000" indent="-228600" algn="r" eaLnBrk="0" fontAlgn="base" hangingPunct="0">
              <a:spcBef>
                <a:spcPct val="0"/>
              </a:spcBef>
              <a:spcAft>
                <a:spcPct val="0"/>
              </a:spcAft>
              <a:defRPr sz="2000">
                <a:solidFill>
                  <a:schemeClr val="bg1"/>
                </a:solidFill>
                <a:latin typeface="Minion" pitchFamily="2" charset="0"/>
              </a:defRPr>
            </a:lvl8pPr>
            <a:lvl9pPr marL="3886200" indent="-228600" algn="r" eaLnBrk="0" fontAlgn="base" hangingPunct="0">
              <a:spcBef>
                <a:spcPct val="0"/>
              </a:spcBef>
              <a:spcAft>
                <a:spcPct val="0"/>
              </a:spcAft>
              <a:defRPr sz="2000">
                <a:solidFill>
                  <a:schemeClr val="bg1"/>
                </a:solidFill>
                <a:latin typeface="Minion" pitchFamily="2" charset="0"/>
              </a:defRPr>
            </a:lvl9pPr>
          </a:lstStyle>
          <a:p>
            <a:pPr eaLnBrk="1" hangingPunct="1"/>
            <a:fld id="{E1BAE62A-0061-445F-999F-7C1701BE2921}" type="slidenum">
              <a:rPr lang="nl-NL" sz="1200" smtClean="0"/>
              <a:pPr eaLnBrk="1" hangingPunct="1"/>
              <a:t>4</a:t>
            </a:fld>
            <a:endParaRPr lang="nl-NL" sz="1200" smtClean="0"/>
          </a:p>
        </p:txBody>
      </p:sp>
    </p:spTree>
    <p:extLst>
      <p:ext uri="{BB962C8B-B14F-4D97-AF65-F5344CB8AC3E}">
        <p14:creationId xmlns:p14="http://schemas.microsoft.com/office/powerpoint/2010/main" val="228447271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5603"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nl-NL" smtClean="0"/>
          </a:p>
        </p:txBody>
      </p:sp>
      <p:sp>
        <p:nvSpPr>
          <p:cNvPr id="25604"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sz="2000">
                <a:solidFill>
                  <a:schemeClr val="bg1"/>
                </a:solidFill>
                <a:latin typeface="Minion" pitchFamily="2" charset="0"/>
              </a:defRPr>
            </a:lvl1pPr>
            <a:lvl2pPr marL="742950" indent="-285750" eaLnBrk="0" hangingPunct="0">
              <a:defRPr sz="2000">
                <a:solidFill>
                  <a:schemeClr val="bg1"/>
                </a:solidFill>
                <a:latin typeface="Minion" pitchFamily="2" charset="0"/>
              </a:defRPr>
            </a:lvl2pPr>
            <a:lvl3pPr marL="1143000" indent="-228600" eaLnBrk="0" hangingPunct="0">
              <a:defRPr sz="2000">
                <a:solidFill>
                  <a:schemeClr val="bg1"/>
                </a:solidFill>
                <a:latin typeface="Minion" pitchFamily="2" charset="0"/>
              </a:defRPr>
            </a:lvl3pPr>
            <a:lvl4pPr marL="1600200" indent="-228600" eaLnBrk="0" hangingPunct="0">
              <a:defRPr sz="2000">
                <a:solidFill>
                  <a:schemeClr val="bg1"/>
                </a:solidFill>
                <a:latin typeface="Minion" pitchFamily="2" charset="0"/>
              </a:defRPr>
            </a:lvl4pPr>
            <a:lvl5pPr marL="2057400" indent="-228600" eaLnBrk="0" hangingPunct="0">
              <a:defRPr sz="2000">
                <a:solidFill>
                  <a:schemeClr val="bg1"/>
                </a:solidFill>
                <a:latin typeface="Minion" pitchFamily="2" charset="0"/>
              </a:defRPr>
            </a:lvl5pPr>
            <a:lvl6pPr marL="2514600" indent="-228600" algn="r" eaLnBrk="0" fontAlgn="base" hangingPunct="0">
              <a:spcBef>
                <a:spcPct val="0"/>
              </a:spcBef>
              <a:spcAft>
                <a:spcPct val="0"/>
              </a:spcAft>
              <a:defRPr sz="2000">
                <a:solidFill>
                  <a:schemeClr val="bg1"/>
                </a:solidFill>
                <a:latin typeface="Minion" pitchFamily="2" charset="0"/>
              </a:defRPr>
            </a:lvl6pPr>
            <a:lvl7pPr marL="2971800" indent="-228600" algn="r" eaLnBrk="0" fontAlgn="base" hangingPunct="0">
              <a:spcBef>
                <a:spcPct val="0"/>
              </a:spcBef>
              <a:spcAft>
                <a:spcPct val="0"/>
              </a:spcAft>
              <a:defRPr sz="2000">
                <a:solidFill>
                  <a:schemeClr val="bg1"/>
                </a:solidFill>
                <a:latin typeface="Minion" pitchFamily="2" charset="0"/>
              </a:defRPr>
            </a:lvl7pPr>
            <a:lvl8pPr marL="3429000" indent="-228600" algn="r" eaLnBrk="0" fontAlgn="base" hangingPunct="0">
              <a:spcBef>
                <a:spcPct val="0"/>
              </a:spcBef>
              <a:spcAft>
                <a:spcPct val="0"/>
              </a:spcAft>
              <a:defRPr sz="2000">
                <a:solidFill>
                  <a:schemeClr val="bg1"/>
                </a:solidFill>
                <a:latin typeface="Minion" pitchFamily="2" charset="0"/>
              </a:defRPr>
            </a:lvl8pPr>
            <a:lvl9pPr marL="3886200" indent="-228600" algn="r" eaLnBrk="0" fontAlgn="base" hangingPunct="0">
              <a:spcBef>
                <a:spcPct val="0"/>
              </a:spcBef>
              <a:spcAft>
                <a:spcPct val="0"/>
              </a:spcAft>
              <a:defRPr sz="2000">
                <a:solidFill>
                  <a:schemeClr val="bg1"/>
                </a:solidFill>
                <a:latin typeface="Minion" pitchFamily="2" charset="0"/>
              </a:defRPr>
            </a:lvl9pPr>
          </a:lstStyle>
          <a:p>
            <a:pPr eaLnBrk="1" hangingPunct="1"/>
            <a:fld id="{733E3163-DBF0-47E5-AF14-4EC7E4ABD238}" type="slidenum">
              <a:rPr lang="nl-NL" sz="1200" smtClean="0"/>
              <a:pPr eaLnBrk="1" hangingPunct="1"/>
              <a:t>5</a:t>
            </a:fld>
            <a:endParaRPr lang="nl-NL" sz="1200" smtClean="0"/>
          </a:p>
        </p:txBody>
      </p:sp>
    </p:spTree>
    <p:extLst>
      <p:ext uri="{BB962C8B-B14F-4D97-AF65-F5344CB8AC3E}">
        <p14:creationId xmlns:p14="http://schemas.microsoft.com/office/powerpoint/2010/main" val="341612076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0" fontAlgn="base" latinLnBrk="0" hangingPunct="0">
              <a:lnSpc>
                <a:spcPct val="100000"/>
              </a:lnSpc>
              <a:spcBef>
                <a:spcPct val="30000"/>
              </a:spcBef>
              <a:spcAft>
                <a:spcPct val="0"/>
              </a:spcAft>
              <a:buClrTx/>
              <a:buSzTx/>
              <a:buFontTx/>
              <a:buNone/>
              <a:tabLst/>
              <a:defRPr/>
            </a:pPr>
            <a:r>
              <a:rPr lang="en-US" sz="1200" b="0" i="0" u="none" strike="noStrike" kern="1200" baseline="0" dirty="0" smtClean="0">
                <a:solidFill>
                  <a:schemeClr val="tx1"/>
                </a:solidFill>
                <a:latin typeface="+mn-lt"/>
                <a:ea typeface="+mn-ea"/>
                <a:cs typeface="+mn-cs"/>
              </a:rPr>
              <a:t>In addition to a Section internal platform for communication between section members, it would also be beneficial to the section to establish a public website showing what we are doing, keeping track of relevant events, publications, ongoing projects, ongoing student work etc. Such a site would support the dissemination of our work. We will explore the technical means, human and financial resources needed for creating and maintaining this website, emphasizing options which streamline site creation and upkeep. </a:t>
            </a:r>
          </a:p>
          <a:p>
            <a:endParaRPr lang="en-GB" dirty="0"/>
          </a:p>
        </p:txBody>
      </p:sp>
      <p:sp>
        <p:nvSpPr>
          <p:cNvPr id="4" name="Slide Number Placeholder 3"/>
          <p:cNvSpPr>
            <a:spLocks noGrp="1"/>
          </p:cNvSpPr>
          <p:nvPr>
            <p:ph type="sldNum" sz="quarter" idx="10"/>
          </p:nvPr>
        </p:nvSpPr>
        <p:spPr/>
        <p:txBody>
          <a:bodyPr/>
          <a:lstStyle/>
          <a:p>
            <a:pPr>
              <a:defRPr/>
            </a:pPr>
            <a:fld id="{91EBA777-2C89-433D-8643-0C0130B9BC03}" type="slidenum">
              <a:rPr lang="nl-NL" smtClean="0"/>
              <a:pPr>
                <a:defRPr/>
              </a:pPr>
              <a:t>13</a:t>
            </a:fld>
            <a:endParaRPr lang="nl-NL" dirty="0"/>
          </a:p>
        </p:txBody>
      </p:sp>
    </p:spTree>
    <p:extLst>
      <p:ext uri="{BB962C8B-B14F-4D97-AF65-F5344CB8AC3E}">
        <p14:creationId xmlns:p14="http://schemas.microsoft.com/office/powerpoint/2010/main" val="367878070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0" fontAlgn="base" latinLnBrk="0" hangingPunct="0">
              <a:lnSpc>
                <a:spcPct val="100000"/>
              </a:lnSpc>
              <a:spcBef>
                <a:spcPct val="30000"/>
              </a:spcBef>
              <a:spcAft>
                <a:spcPct val="0"/>
              </a:spcAft>
              <a:buClrTx/>
              <a:buSzTx/>
              <a:buFontTx/>
              <a:buNone/>
              <a:tabLst/>
              <a:defRPr/>
            </a:pPr>
            <a:r>
              <a:rPr lang="en-US" dirty="0" smtClean="0"/>
              <a:t>We think that as a start it would be very beneficial for all members to know who is who and what they are doing in the field of LCSA. This would enable us to learn about each other’s research activities and interests, which may help us form suitable and useful discussion groups around specific topics and may also be helpful for finding appropriate partners for research proposals and funding. In addition it may help students to find appropriate sources of information (or even secondary supervisors/advisors) for their research </a:t>
            </a:r>
            <a:endParaRPr lang="en-GB" dirty="0" smtClean="0"/>
          </a:p>
          <a:p>
            <a:r>
              <a:rPr lang="en-US" sz="1200" b="0" i="1" u="none" strike="noStrike" kern="1200" baseline="0" dirty="0" smtClean="0">
                <a:solidFill>
                  <a:schemeClr val="tx1"/>
                </a:solidFill>
                <a:latin typeface="+mn-lt"/>
                <a:ea typeface="+mn-ea"/>
                <a:cs typeface="+mn-cs"/>
              </a:rPr>
              <a:t>Proposal</a:t>
            </a:r>
            <a:r>
              <a:rPr lang="en-US" sz="1200" b="0" i="0" u="none" strike="noStrike" kern="1200" baseline="0" dirty="0" smtClean="0">
                <a:solidFill>
                  <a:schemeClr val="tx1"/>
                </a:solidFill>
                <a:latin typeface="+mn-lt"/>
                <a:ea typeface="+mn-ea"/>
                <a:cs typeface="+mn-cs"/>
              </a:rPr>
              <a:t>: we (Jeroen and Greg) start a Google+ circle inviting all members of the ISIE-LCSA Section to join and briefly describe their current research activities and interests. Greg would do this but still no result unfortunately</a:t>
            </a:r>
            <a:endParaRPr lang="en-GB" dirty="0"/>
          </a:p>
        </p:txBody>
      </p:sp>
      <p:sp>
        <p:nvSpPr>
          <p:cNvPr id="4" name="Slide Number Placeholder 3"/>
          <p:cNvSpPr>
            <a:spLocks noGrp="1"/>
          </p:cNvSpPr>
          <p:nvPr>
            <p:ph type="sldNum" sz="quarter" idx="10"/>
          </p:nvPr>
        </p:nvSpPr>
        <p:spPr/>
        <p:txBody>
          <a:bodyPr/>
          <a:lstStyle/>
          <a:p>
            <a:pPr>
              <a:defRPr/>
            </a:pPr>
            <a:fld id="{91EBA777-2C89-433D-8643-0C0130B9BC03}" type="slidenum">
              <a:rPr lang="nl-NL" smtClean="0"/>
              <a:pPr>
                <a:defRPr/>
              </a:pPr>
              <a:t>14</a:t>
            </a:fld>
            <a:endParaRPr lang="nl-NL"/>
          </a:p>
        </p:txBody>
      </p:sp>
    </p:spTree>
    <p:extLst>
      <p:ext uri="{BB962C8B-B14F-4D97-AF65-F5344CB8AC3E}">
        <p14:creationId xmlns:p14="http://schemas.microsoft.com/office/powerpoint/2010/main" val="194767589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0" fontAlgn="base" latinLnBrk="0" hangingPunct="0">
              <a:lnSpc>
                <a:spcPct val="100000"/>
              </a:lnSpc>
              <a:spcBef>
                <a:spcPct val="30000"/>
              </a:spcBef>
              <a:spcAft>
                <a:spcPct val="0"/>
              </a:spcAft>
              <a:buClrTx/>
              <a:buSzTx/>
              <a:buFontTx/>
              <a:buNone/>
              <a:tabLst/>
              <a:defRPr/>
            </a:pPr>
            <a:r>
              <a:rPr lang="en-US" dirty="0" smtClean="0"/>
              <a:t>We think that as a start it would be very beneficial for all members to know who is who and what they are doing in the field of LCSA. This would enable us to learn about each other’s research activities and interests, which may help us form suitable and useful discussion groups around specific topics and may also be helpful for finding appropriate partners for research proposals and funding. In addition it may help students to find appropriate sources of information (or even secondary supervisors/advisors) for their research </a:t>
            </a:r>
            <a:endParaRPr lang="en-GB" dirty="0" smtClean="0"/>
          </a:p>
          <a:p>
            <a:r>
              <a:rPr lang="en-US" sz="1200" b="0" i="1" u="none" strike="noStrike" kern="1200" baseline="0" dirty="0" smtClean="0">
                <a:solidFill>
                  <a:schemeClr val="tx1"/>
                </a:solidFill>
                <a:latin typeface="+mn-lt"/>
                <a:ea typeface="+mn-ea"/>
                <a:cs typeface="+mn-cs"/>
              </a:rPr>
              <a:t>Proposal</a:t>
            </a:r>
            <a:r>
              <a:rPr lang="en-US" sz="1200" b="0" i="0" u="none" strike="noStrike" kern="1200" baseline="0" dirty="0" smtClean="0">
                <a:solidFill>
                  <a:schemeClr val="tx1"/>
                </a:solidFill>
                <a:latin typeface="+mn-lt"/>
                <a:ea typeface="+mn-ea"/>
                <a:cs typeface="+mn-cs"/>
              </a:rPr>
              <a:t>: we (Jeroen and Greg) start a Google+ circle inviting all members of the ISIE-LCSA Section to join and briefly describe their current research activities and interests. Greg would do this but still no result unfortunately</a:t>
            </a:r>
            <a:endParaRPr lang="en-GB" dirty="0"/>
          </a:p>
        </p:txBody>
      </p:sp>
      <p:sp>
        <p:nvSpPr>
          <p:cNvPr id="4" name="Slide Number Placeholder 3"/>
          <p:cNvSpPr>
            <a:spLocks noGrp="1"/>
          </p:cNvSpPr>
          <p:nvPr>
            <p:ph type="sldNum" sz="quarter" idx="10"/>
          </p:nvPr>
        </p:nvSpPr>
        <p:spPr/>
        <p:txBody>
          <a:bodyPr/>
          <a:lstStyle/>
          <a:p>
            <a:pPr>
              <a:defRPr/>
            </a:pPr>
            <a:fld id="{91EBA777-2C89-433D-8643-0C0130B9BC03}" type="slidenum">
              <a:rPr lang="nl-NL" smtClean="0"/>
              <a:pPr>
                <a:defRPr/>
              </a:pPr>
              <a:t>15</a:t>
            </a:fld>
            <a:endParaRPr lang="nl-NL"/>
          </a:p>
        </p:txBody>
      </p:sp>
    </p:spTree>
    <p:extLst>
      <p:ext uri="{BB962C8B-B14F-4D97-AF65-F5344CB8AC3E}">
        <p14:creationId xmlns:p14="http://schemas.microsoft.com/office/powerpoint/2010/main" val="256040662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0" fontAlgn="base" latinLnBrk="0" hangingPunct="0">
              <a:lnSpc>
                <a:spcPct val="100000"/>
              </a:lnSpc>
              <a:spcBef>
                <a:spcPct val="30000"/>
              </a:spcBef>
              <a:spcAft>
                <a:spcPct val="0"/>
              </a:spcAft>
              <a:buClrTx/>
              <a:buSzTx/>
              <a:buFontTx/>
              <a:buNone/>
              <a:tabLst/>
              <a:defRPr/>
            </a:pPr>
            <a:r>
              <a:rPr lang="en-US" dirty="0" smtClean="0"/>
              <a:t>We think that as a start it would be very beneficial for all members to know who is who and what they are doing in the field of LCSA. This would enable us to learn about each other’s research activities and interests, which may help us form suitable and useful discussion groups around specific topics and may also be helpful for finding appropriate partners for research proposals and funding. In addition it may help students to find appropriate sources of information (or even secondary supervisors/advisors) for their research </a:t>
            </a:r>
            <a:endParaRPr lang="en-GB" dirty="0" smtClean="0"/>
          </a:p>
          <a:p>
            <a:r>
              <a:rPr lang="en-US" sz="1200" b="0" i="1" u="none" strike="noStrike" kern="1200" baseline="0" dirty="0" smtClean="0">
                <a:solidFill>
                  <a:schemeClr val="tx1"/>
                </a:solidFill>
                <a:latin typeface="+mn-lt"/>
                <a:ea typeface="+mn-ea"/>
                <a:cs typeface="+mn-cs"/>
              </a:rPr>
              <a:t>Proposal</a:t>
            </a:r>
            <a:r>
              <a:rPr lang="en-US" sz="1200" b="0" i="0" u="none" strike="noStrike" kern="1200" baseline="0" dirty="0" smtClean="0">
                <a:solidFill>
                  <a:schemeClr val="tx1"/>
                </a:solidFill>
                <a:latin typeface="+mn-lt"/>
                <a:ea typeface="+mn-ea"/>
                <a:cs typeface="+mn-cs"/>
              </a:rPr>
              <a:t>: we (Jeroen and Greg) start a Google+ circle inviting all members of the ISIE-LCSA Section to join and briefly describe their current research activities and interests. Greg would do this but still no result unfortunately</a:t>
            </a:r>
            <a:endParaRPr lang="en-GB" dirty="0"/>
          </a:p>
        </p:txBody>
      </p:sp>
      <p:sp>
        <p:nvSpPr>
          <p:cNvPr id="4" name="Slide Number Placeholder 3"/>
          <p:cNvSpPr>
            <a:spLocks noGrp="1"/>
          </p:cNvSpPr>
          <p:nvPr>
            <p:ph type="sldNum" sz="quarter" idx="10"/>
          </p:nvPr>
        </p:nvSpPr>
        <p:spPr/>
        <p:txBody>
          <a:bodyPr/>
          <a:lstStyle/>
          <a:p>
            <a:pPr>
              <a:defRPr/>
            </a:pPr>
            <a:fld id="{91EBA777-2C89-433D-8643-0C0130B9BC03}" type="slidenum">
              <a:rPr lang="nl-NL" smtClean="0"/>
              <a:pPr>
                <a:defRPr/>
              </a:pPr>
              <a:t>16</a:t>
            </a:fld>
            <a:endParaRPr lang="nl-NL"/>
          </a:p>
        </p:txBody>
      </p:sp>
    </p:spTree>
    <p:extLst>
      <p:ext uri="{BB962C8B-B14F-4D97-AF65-F5344CB8AC3E}">
        <p14:creationId xmlns:p14="http://schemas.microsoft.com/office/powerpoint/2010/main" val="206038942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0" fontAlgn="base" latinLnBrk="0" hangingPunct="0">
              <a:lnSpc>
                <a:spcPct val="100000"/>
              </a:lnSpc>
              <a:spcBef>
                <a:spcPct val="30000"/>
              </a:spcBef>
              <a:spcAft>
                <a:spcPct val="0"/>
              </a:spcAft>
              <a:buClrTx/>
              <a:buSzTx/>
              <a:buFontTx/>
              <a:buNone/>
              <a:tabLst/>
              <a:defRPr/>
            </a:pPr>
            <a:r>
              <a:rPr lang="en-US" dirty="0" smtClean="0"/>
              <a:t>We think that as a start it would be very beneficial for all members to know who is who and what they are doing in the field of LCSA. This would enable us to learn about each other’s research activities and interests, which may help us form suitable and useful discussion groups around specific topics and may also be helpful for finding appropriate partners for research proposals and funding. In addition it may help students to find appropriate sources of information (or even secondary supervisors/advisors) for their research </a:t>
            </a:r>
            <a:endParaRPr lang="en-GB" dirty="0" smtClean="0"/>
          </a:p>
          <a:p>
            <a:r>
              <a:rPr lang="en-US" sz="1200" b="0" i="1" u="none" strike="noStrike" kern="1200" baseline="0" dirty="0" smtClean="0">
                <a:solidFill>
                  <a:schemeClr val="tx1"/>
                </a:solidFill>
                <a:latin typeface="+mn-lt"/>
                <a:ea typeface="+mn-ea"/>
                <a:cs typeface="+mn-cs"/>
              </a:rPr>
              <a:t>Proposal</a:t>
            </a:r>
            <a:r>
              <a:rPr lang="en-US" sz="1200" b="0" i="0" u="none" strike="noStrike" kern="1200" baseline="0" dirty="0" smtClean="0">
                <a:solidFill>
                  <a:schemeClr val="tx1"/>
                </a:solidFill>
                <a:latin typeface="+mn-lt"/>
                <a:ea typeface="+mn-ea"/>
                <a:cs typeface="+mn-cs"/>
              </a:rPr>
              <a:t>: we (Jeroen and Greg) start a Google+ circle inviting all members of the ISIE-LCSA Section to join and briefly describe their current research activities and interests. Greg would do this but still no result unfortunately</a:t>
            </a:r>
            <a:endParaRPr lang="en-GB" dirty="0"/>
          </a:p>
        </p:txBody>
      </p:sp>
      <p:sp>
        <p:nvSpPr>
          <p:cNvPr id="4" name="Slide Number Placeholder 3"/>
          <p:cNvSpPr>
            <a:spLocks noGrp="1"/>
          </p:cNvSpPr>
          <p:nvPr>
            <p:ph type="sldNum" sz="quarter" idx="10"/>
          </p:nvPr>
        </p:nvSpPr>
        <p:spPr/>
        <p:txBody>
          <a:bodyPr/>
          <a:lstStyle/>
          <a:p>
            <a:pPr>
              <a:defRPr/>
            </a:pPr>
            <a:fld id="{91EBA777-2C89-433D-8643-0C0130B9BC03}" type="slidenum">
              <a:rPr lang="nl-NL" smtClean="0"/>
              <a:pPr>
                <a:defRPr/>
              </a:pPr>
              <a:t>17</a:t>
            </a:fld>
            <a:endParaRPr lang="nl-NL"/>
          </a:p>
        </p:txBody>
      </p:sp>
    </p:spTree>
    <p:extLst>
      <p:ext uri="{BB962C8B-B14F-4D97-AF65-F5344CB8AC3E}">
        <p14:creationId xmlns:p14="http://schemas.microsoft.com/office/powerpoint/2010/main" val="384020016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0" fontAlgn="base" latinLnBrk="0" hangingPunct="0">
              <a:lnSpc>
                <a:spcPct val="100000"/>
              </a:lnSpc>
              <a:spcBef>
                <a:spcPct val="30000"/>
              </a:spcBef>
              <a:spcAft>
                <a:spcPct val="0"/>
              </a:spcAft>
              <a:buClrTx/>
              <a:buSzTx/>
              <a:buFontTx/>
              <a:buNone/>
              <a:tabLst/>
              <a:defRPr/>
            </a:pPr>
            <a:r>
              <a:rPr lang="en-US" dirty="0" smtClean="0"/>
              <a:t>We think that as a start it would be very beneficial for all members to know who is who and what they are doing in the field of LCSA. This would enable us to learn about each other’s research activities and interests, which may help us form suitable and useful discussion groups around specific topics and may also be helpful for finding appropriate partners for research proposals and funding. In addition it may help students to find appropriate sources of information (or even secondary supervisors/advisors) for their research </a:t>
            </a:r>
            <a:endParaRPr lang="en-GB" dirty="0" smtClean="0"/>
          </a:p>
          <a:p>
            <a:r>
              <a:rPr lang="en-US" sz="1200" b="0" i="1" u="none" strike="noStrike" kern="1200" baseline="0" dirty="0" smtClean="0">
                <a:solidFill>
                  <a:schemeClr val="tx1"/>
                </a:solidFill>
                <a:latin typeface="+mn-lt"/>
                <a:ea typeface="+mn-ea"/>
                <a:cs typeface="+mn-cs"/>
              </a:rPr>
              <a:t>Proposal</a:t>
            </a:r>
            <a:r>
              <a:rPr lang="en-US" sz="1200" b="0" i="0" u="none" strike="noStrike" kern="1200" baseline="0" dirty="0" smtClean="0">
                <a:solidFill>
                  <a:schemeClr val="tx1"/>
                </a:solidFill>
                <a:latin typeface="+mn-lt"/>
                <a:ea typeface="+mn-ea"/>
                <a:cs typeface="+mn-cs"/>
              </a:rPr>
              <a:t>: we (Jeroen and Greg) start a Google+ circle inviting all members of the ISIE-LCSA Section to join and briefly describe their current research activities and interests. Greg would do this but still no result unfortunately</a:t>
            </a:r>
            <a:endParaRPr lang="en-GB" dirty="0"/>
          </a:p>
        </p:txBody>
      </p:sp>
      <p:sp>
        <p:nvSpPr>
          <p:cNvPr id="4" name="Slide Number Placeholder 3"/>
          <p:cNvSpPr>
            <a:spLocks noGrp="1"/>
          </p:cNvSpPr>
          <p:nvPr>
            <p:ph type="sldNum" sz="quarter" idx="10"/>
          </p:nvPr>
        </p:nvSpPr>
        <p:spPr/>
        <p:txBody>
          <a:bodyPr/>
          <a:lstStyle/>
          <a:p>
            <a:pPr>
              <a:defRPr/>
            </a:pPr>
            <a:fld id="{91EBA777-2C89-433D-8643-0C0130B9BC03}" type="slidenum">
              <a:rPr lang="nl-NL" smtClean="0"/>
              <a:pPr>
                <a:defRPr/>
              </a:pPr>
              <a:t>18</a:t>
            </a:fld>
            <a:endParaRPr lang="nl-NL"/>
          </a:p>
        </p:txBody>
      </p:sp>
    </p:spTree>
    <p:extLst>
      <p:ext uri="{BB962C8B-B14F-4D97-AF65-F5344CB8AC3E}">
        <p14:creationId xmlns:p14="http://schemas.microsoft.com/office/powerpoint/2010/main" val="255266603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0" fontAlgn="base" latinLnBrk="0" hangingPunct="0">
              <a:lnSpc>
                <a:spcPct val="100000"/>
              </a:lnSpc>
              <a:spcBef>
                <a:spcPct val="30000"/>
              </a:spcBef>
              <a:spcAft>
                <a:spcPct val="0"/>
              </a:spcAft>
              <a:buClrTx/>
              <a:buSzTx/>
              <a:buFontTx/>
              <a:buNone/>
              <a:tabLst/>
              <a:defRPr/>
            </a:pPr>
            <a:r>
              <a:rPr lang="en-US" dirty="0" smtClean="0"/>
              <a:t>We think that as a start it would be very beneficial for all members to know who is who and what they are doing in the field of LCSA. This would enable us to learn about each other’s research activities and interests, which may help us form suitable and useful discussion groups around specific topics and may also be helpful for finding appropriate partners for research proposals and funding. In addition it may help students to find appropriate sources of information (or even secondary supervisors/advisors) for their research </a:t>
            </a:r>
            <a:endParaRPr lang="en-GB" dirty="0" smtClean="0"/>
          </a:p>
          <a:p>
            <a:r>
              <a:rPr lang="en-US" sz="1200" b="0" i="1" u="none" strike="noStrike" kern="1200" baseline="0" dirty="0" smtClean="0">
                <a:solidFill>
                  <a:schemeClr val="tx1"/>
                </a:solidFill>
                <a:latin typeface="+mn-lt"/>
                <a:ea typeface="+mn-ea"/>
                <a:cs typeface="+mn-cs"/>
              </a:rPr>
              <a:t>Proposal</a:t>
            </a:r>
            <a:r>
              <a:rPr lang="en-US" sz="1200" b="0" i="0" u="none" strike="noStrike" kern="1200" baseline="0" dirty="0" smtClean="0">
                <a:solidFill>
                  <a:schemeClr val="tx1"/>
                </a:solidFill>
                <a:latin typeface="+mn-lt"/>
                <a:ea typeface="+mn-ea"/>
                <a:cs typeface="+mn-cs"/>
              </a:rPr>
              <a:t>: we (Jeroen and Greg) start a Google+ circle inviting all members of the ISIE-LCSA Section to join and briefly describe their current research activities and interests. Greg would do this but still no result unfortunately</a:t>
            </a:r>
            <a:endParaRPr lang="en-GB" dirty="0"/>
          </a:p>
        </p:txBody>
      </p:sp>
      <p:sp>
        <p:nvSpPr>
          <p:cNvPr id="4" name="Slide Number Placeholder 3"/>
          <p:cNvSpPr>
            <a:spLocks noGrp="1"/>
          </p:cNvSpPr>
          <p:nvPr>
            <p:ph type="sldNum" sz="quarter" idx="10"/>
          </p:nvPr>
        </p:nvSpPr>
        <p:spPr/>
        <p:txBody>
          <a:bodyPr/>
          <a:lstStyle/>
          <a:p>
            <a:pPr>
              <a:defRPr/>
            </a:pPr>
            <a:fld id="{91EBA777-2C89-433D-8643-0C0130B9BC03}" type="slidenum">
              <a:rPr lang="nl-NL" smtClean="0"/>
              <a:pPr>
                <a:defRPr/>
              </a:pPr>
              <a:t>19</a:t>
            </a:fld>
            <a:endParaRPr lang="nl-NL"/>
          </a:p>
        </p:txBody>
      </p:sp>
    </p:spTree>
    <p:extLst>
      <p:ext uri="{BB962C8B-B14F-4D97-AF65-F5344CB8AC3E}">
        <p14:creationId xmlns:p14="http://schemas.microsoft.com/office/powerpoint/2010/main" val="263033464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0" fontAlgn="base" latinLnBrk="0" hangingPunct="0">
              <a:lnSpc>
                <a:spcPct val="100000"/>
              </a:lnSpc>
              <a:spcBef>
                <a:spcPct val="30000"/>
              </a:spcBef>
              <a:spcAft>
                <a:spcPct val="0"/>
              </a:spcAft>
              <a:buClrTx/>
              <a:buSzTx/>
              <a:buFontTx/>
              <a:buNone/>
              <a:tabLst/>
              <a:defRPr/>
            </a:pPr>
            <a:r>
              <a:rPr lang="en-US" dirty="0" smtClean="0"/>
              <a:t>We think that as a start it would be very beneficial for all members to know who is who and what they are doing in the field of LCSA. This would enable us to learn about each other’s research activities and interests, which may help us form suitable and useful discussion groups around specific topics and may also be helpful for finding appropriate partners for research proposals and funding. In addition it may help students to find appropriate sources of information (or even secondary supervisors/advisors) for their research </a:t>
            </a:r>
            <a:endParaRPr lang="en-GB" dirty="0" smtClean="0"/>
          </a:p>
          <a:p>
            <a:r>
              <a:rPr lang="en-US" sz="1200" b="0" i="1" u="none" strike="noStrike" kern="1200" baseline="0" dirty="0" smtClean="0">
                <a:solidFill>
                  <a:schemeClr val="tx1"/>
                </a:solidFill>
                <a:latin typeface="+mn-lt"/>
                <a:ea typeface="+mn-ea"/>
                <a:cs typeface="+mn-cs"/>
              </a:rPr>
              <a:t>Proposal</a:t>
            </a:r>
            <a:r>
              <a:rPr lang="en-US" sz="1200" b="0" i="0" u="none" strike="noStrike" kern="1200" baseline="0" dirty="0" smtClean="0">
                <a:solidFill>
                  <a:schemeClr val="tx1"/>
                </a:solidFill>
                <a:latin typeface="+mn-lt"/>
                <a:ea typeface="+mn-ea"/>
                <a:cs typeface="+mn-cs"/>
              </a:rPr>
              <a:t>: we (Jeroen and Greg) start a Google+ circle inviting all members of the ISIE-LCSA Section to join and briefly describe their current research activities and interests. Greg would do this but still no result unfortunately</a:t>
            </a:r>
            <a:endParaRPr lang="en-GB" dirty="0"/>
          </a:p>
        </p:txBody>
      </p:sp>
      <p:sp>
        <p:nvSpPr>
          <p:cNvPr id="4" name="Slide Number Placeholder 3"/>
          <p:cNvSpPr>
            <a:spLocks noGrp="1"/>
          </p:cNvSpPr>
          <p:nvPr>
            <p:ph type="sldNum" sz="quarter" idx="10"/>
          </p:nvPr>
        </p:nvSpPr>
        <p:spPr/>
        <p:txBody>
          <a:bodyPr/>
          <a:lstStyle/>
          <a:p>
            <a:pPr>
              <a:defRPr/>
            </a:pPr>
            <a:fld id="{91EBA777-2C89-433D-8643-0C0130B9BC03}" type="slidenum">
              <a:rPr lang="nl-NL" smtClean="0"/>
              <a:pPr>
                <a:defRPr/>
              </a:pPr>
              <a:t>20</a:t>
            </a:fld>
            <a:endParaRPr lang="nl-NL"/>
          </a:p>
        </p:txBody>
      </p:sp>
    </p:spTree>
    <p:extLst>
      <p:ext uri="{BB962C8B-B14F-4D97-AF65-F5344CB8AC3E}">
        <p14:creationId xmlns:p14="http://schemas.microsoft.com/office/powerpoint/2010/main" val="4145746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0" fontAlgn="base" latinLnBrk="0" hangingPunct="0">
              <a:lnSpc>
                <a:spcPct val="100000"/>
              </a:lnSpc>
              <a:spcBef>
                <a:spcPct val="30000"/>
              </a:spcBef>
              <a:spcAft>
                <a:spcPct val="0"/>
              </a:spcAft>
              <a:buClrTx/>
              <a:buSzTx/>
              <a:buFontTx/>
              <a:buNone/>
              <a:tabLst/>
              <a:defRPr/>
            </a:pPr>
            <a:r>
              <a:rPr lang="en-US" dirty="0" smtClean="0"/>
              <a:t>We think that as a start it would be very beneficial for all members to know who is who and what they are doing in the field of LCSA. This would enable us to learn about each other’s research activities and interests, which may help us form suitable and useful discussion groups around specific topics and may also be helpful for finding appropriate partners for research proposals and funding. In addition it may help students to find appropriate sources of information (or even secondary supervisors/advisors) for their research </a:t>
            </a:r>
            <a:endParaRPr lang="en-GB" dirty="0" smtClean="0"/>
          </a:p>
          <a:p>
            <a:r>
              <a:rPr lang="en-US" sz="1200" b="0" i="1" u="none" strike="noStrike" kern="1200" baseline="0" dirty="0" smtClean="0">
                <a:solidFill>
                  <a:schemeClr val="tx1"/>
                </a:solidFill>
                <a:latin typeface="+mn-lt"/>
                <a:ea typeface="+mn-ea"/>
                <a:cs typeface="+mn-cs"/>
              </a:rPr>
              <a:t>Proposal</a:t>
            </a:r>
            <a:r>
              <a:rPr lang="en-US" sz="1200" b="0" i="0" u="none" strike="noStrike" kern="1200" baseline="0" dirty="0" smtClean="0">
                <a:solidFill>
                  <a:schemeClr val="tx1"/>
                </a:solidFill>
                <a:latin typeface="+mn-lt"/>
                <a:ea typeface="+mn-ea"/>
                <a:cs typeface="+mn-cs"/>
              </a:rPr>
              <a:t>: we (Jeroen and Greg) start a Google+ circle inviting all members of the ISIE-LCSA Section to join and briefly describe their current research activities and interests. Greg would do this but still no result unfortunately</a:t>
            </a:r>
            <a:endParaRPr lang="en-GB" dirty="0"/>
          </a:p>
        </p:txBody>
      </p:sp>
      <p:sp>
        <p:nvSpPr>
          <p:cNvPr id="4" name="Slide Number Placeholder 3"/>
          <p:cNvSpPr>
            <a:spLocks noGrp="1"/>
          </p:cNvSpPr>
          <p:nvPr>
            <p:ph type="sldNum" sz="quarter" idx="10"/>
          </p:nvPr>
        </p:nvSpPr>
        <p:spPr/>
        <p:txBody>
          <a:bodyPr/>
          <a:lstStyle/>
          <a:p>
            <a:pPr>
              <a:defRPr/>
            </a:pPr>
            <a:fld id="{91EBA777-2C89-433D-8643-0C0130B9BC03}" type="slidenum">
              <a:rPr lang="nl-NL" smtClean="0"/>
              <a:pPr>
                <a:defRPr/>
              </a:pPr>
              <a:t>21</a:t>
            </a:fld>
            <a:endParaRPr lang="nl-NL"/>
          </a:p>
        </p:txBody>
      </p:sp>
    </p:spTree>
    <p:extLst>
      <p:ext uri="{BB962C8B-B14F-4D97-AF65-F5344CB8AC3E}">
        <p14:creationId xmlns:p14="http://schemas.microsoft.com/office/powerpoint/2010/main" val="743039490"/>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bg>
      <p:bgPr>
        <a:solidFill>
          <a:srgbClr val="99CDFF"/>
        </a:solidFill>
        <a:effectLst/>
      </p:bgPr>
    </p:bg>
    <p:spTree>
      <p:nvGrpSpPr>
        <p:cNvPr id="1" name=""/>
        <p:cNvGrpSpPr/>
        <p:nvPr/>
      </p:nvGrpSpPr>
      <p:grpSpPr>
        <a:xfrm>
          <a:off x="0" y="0"/>
          <a:ext cx="0" cy="0"/>
          <a:chOff x="0" y="0"/>
          <a:chExt cx="0" cy="0"/>
        </a:xfrm>
      </p:grpSpPr>
      <p:sp>
        <p:nvSpPr>
          <p:cNvPr id="4" name="Rectangle 4"/>
          <p:cNvSpPr>
            <a:spLocks noChangeArrowheads="1"/>
          </p:cNvSpPr>
          <p:nvPr/>
        </p:nvSpPr>
        <p:spPr bwMode="auto">
          <a:xfrm>
            <a:off x="0" y="5060950"/>
            <a:ext cx="9144000" cy="1435100"/>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nl-NL"/>
          </a:p>
        </p:txBody>
      </p:sp>
      <p:pic>
        <p:nvPicPr>
          <p:cNvPr id="5" name="Picture 54"/>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988419" y="5229225"/>
            <a:ext cx="2879725" cy="11382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Rectangle 43"/>
          <p:cNvSpPr>
            <a:spLocks noChangeArrowheads="1"/>
          </p:cNvSpPr>
          <p:nvPr/>
        </p:nvSpPr>
        <p:spPr bwMode="auto">
          <a:xfrm>
            <a:off x="0" y="0"/>
            <a:ext cx="9144000" cy="4340225"/>
          </a:xfrm>
          <a:prstGeom prst="rect">
            <a:avLst/>
          </a:prstGeom>
          <a:solidFill>
            <a:srgbClr val="0C2577"/>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pPr algn="ctr">
              <a:buFontTx/>
              <a:buChar char="•"/>
            </a:pPr>
            <a:endParaRPr lang="nl-NL" sz="1800">
              <a:solidFill>
                <a:schemeClr val="tx1"/>
              </a:solidFill>
              <a:latin typeface="Arial" charset="0"/>
            </a:endParaRPr>
          </a:p>
        </p:txBody>
      </p:sp>
      <p:sp>
        <p:nvSpPr>
          <p:cNvPr id="5123" name="Rectangle 3"/>
          <p:cNvSpPr>
            <a:spLocks noGrp="1" noChangeArrowheads="1"/>
          </p:cNvSpPr>
          <p:nvPr>
            <p:ph type="subTitle" idx="1"/>
          </p:nvPr>
        </p:nvSpPr>
        <p:spPr>
          <a:xfrm>
            <a:off x="468313" y="4508500"/>
            <a:ext cx="5472112" cy="360363"/>
          </a:xfrm>
        </p:spPr>
        <p:txBody>
          <a:bodyPr/>
          <a:lstStyle>
            <a:lvl1pPr marL="0" indent="0">
              <a:buFont typeface="Arial" charset="0"/>
              <a:buNone/>
              <a:defRPr sz="2000">
                <a:solidFill>
                  <a:schemeClr val="bg1"/>
                </a:solidFill>
              </a:defRPr>
            </a:lvl1pPr>
          </a:lstStyle>
          <a:p>
            <a:r>
              <a:rPr lang="en-US" dirty="0"/>
              <a:t>Name</a:t>
            </a:r>
          </a:p>
        </p:txBody>
      </p:sp>
      <p:sp>
        <p:nvSpPr>
          <p:cNvPr id="5122" name="Rectangle 2"/>
          <p:cNvSpPr>
            <a:spLocks noGrp="1" noChangeArrowheads="1"/>
          </p:cNvSpPr>
          <p:nvPr>
            <p:ph type="ctrTitle"/>
          </p:nvPr>
        </p:nvSpPr>
        <p:spPr>
          <a:xfrm>
            <a:off x="611188" y="1268413"/>
            <a:ext cx="7916862" cy="1439862"/>
          </a:xfrm>
        </p:spPr>
        <p:txBody>
          <a:bodyPr/>
          <a:lstStyle>
            <a:lvl1pPr algn="ctr">
              <a:defRPr sz="4400" baseline="0">
                <a:solidFill>
                  <a:schemeClr val="bg1"/>
                </a:solidFill>
              </a:defRPr>
            </a:lvl1pPr>
          </a:lstStyle>
          <a:p>
            <a:r>
              <a:rPr lang="en-US" dirty="0"/>
              <a:t>Title</a:t>
            </a:r>
          </a:p>
        </p:txBody>
      </p:sp>
      <p:sp>
        <p:nvSpPr>
          <p:cNvPr id="8" name="Rectangle 50"/>
          <p:cNvSpPr>
            <a:spLocks noGrp="1" noChangeArrowheads="1"/>
          </p:cNvSpPr>
          <p:nvPr>
            <p:ph type="dt" sz="quarter" idx="10"/>
          </p:nvPr>
        </p:nvSpPr>
        <p:spPr bwMode="auto">
          <a:xfrm>
            <a:off x="6084888" y="4511675"/>
            <a:ext cx="2613025" cy="355600"/>
          </a:xfrm>
          <a:prstGeom prst="rect">
            <a:avLst/>
          </a:prstGeom>
          <a:ln>
            <a:miter lim="800000"/>
            <a:headEnd/>
            <a:tailEnd/>
          </a:ln>
        </p:spPr>
        <p:txBody>
          <a:bodyPr vert="horz" wrap="square" lIns="91440" tIns="45720" rIns="91440" bIns="45720" numCol="1" anchor="t" anchorCtr="0" compatLnSpc="1">
            <a:prstTxWarp prst="textNoShape">
              <a:avLst/>
            </a:prstTxWarp>
          </a:bodyPr>
          <a:lstStyle>
            <a:lvl1pPr>
              <a:defRPr/>
            </a:lvl1pPr>
          </a:lstStyle>
          <a:p>
            <a:pPr>
              <a:defRPr/>
            </a:pPr>
            <a:endParaRPr lang="nl-NL"/>
          </a:p>
        </p:txBody>
      </p:sp>
    </p:spTree>
    <p:extLst>
      <p:ext uri="{BB962C8B-B14F-4D97-AF65-F5344CB8AC3E}">
        <p14:creationId xmlns:p14="http://schemas.microsoft.com/office/powerpoint/2010/main" val="213634674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Click to edit Master title style</a:t>
            </a:r>
            <a:endParaRPr lang="nl-NL" dirty="0"/>
          </a:p>
        </p:txBody>
      </p:sp>
      <p:sp>
        <p:nvSpPr>
          <p:cNvPr id="3" name="Content Placeholder 2"/>
          <p:cNvSpPr>
            <a:spLocks noGrp="1"/>
          </p:cNvSpPr>
          <p:nvPr>
            <p:ph idx="1"/>
          </p:nvPr>
        </p:nvSpPr>
        <p:spPr/>
        <p:txBody>
          <a:bodyPr/>
          <a:lstStyle>
            <a:lvl1pPr>
              <a:defRPr sz="2800" baseline="0"/>
            </a:lvl1pPr>
            <a:lvl2pPr marL="742950" indent="-285750">
              <a:buFont typeface="Wingdings" pitchFamily="2" charset="2"/>
              <a:buChar char="§"/>
              <a:defRPr sz="2400" baseline="0">
                <a:solidFill>
                  <a:srgbClr val="0C2577"/>
                </a:solidFill>
                <a:latin typeface="Times New Roman" pitchFamily="18" charset="0"/>
                <a:cs typeface="Times New Roman" pitchFamily="18" charset="0"/>
              </a:defRPr>
            </a:lvl2pPr>
            <a:lvl3pPr>
              <a:defRPr sz="2000" baseline="0">
                <a:solidFill>
                  <a:srgbClr val="0C2577"/>
                </a:solidFill>
                <a:latin typeface="Times New Roman" pitchFamily="18" charset="0"/>
                <a:cs typeface="Times New Roman" pitchFamily="18" charset="0"/>
              </a:defRPr>
            </a:lvl3pPr>
            <a:lvl4pPr>
              <a:defRPr sz="1800" baseline="0">
                <a:solidFill>
                  <a:srgbClr val="0C2577"/>
                </a:solidFill>
                <a:latin typeface="Times New Roman" pitchFamily="18" charset="0"/>
                <a:cs typeface="Times New Roman" pitchFamily="18" charset="0"/>
              </a:defRPr>
            </a:lvl4pPr>
            <a:lvl5pPr>
              <a:defRPr sz="1800" baseline="0">
                <a:solidFill>
                  <a:srgbClr val="0C2577"/>
                </a:solidFill>
                <a:latin typeface="Times New Roman" pitchFamily="18" charset="0"/>
                <a:cs typeface="Times New Roman" pitchFamily="18" charset="0"/>
              </a:defRPr>
            </a:lvl5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nl-NL" dirty="0"/>
          </a:p>
        </p:txBody>
      </p:sp>
    </p:spTree>
    <p:extLst>
      <p:ext uri="{BB962C8B-B14F-4D97-AF65-F5344CB8AC3E}">
        <p14:creationId xmlns:p14="http://schemas.microsoft.com/office/powerpoint/2010/main" val="362056922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dirty="0" smtClean="0"/>
              <a:t>Click to edit Master title style</a:t>
            </a:r>
            <a:endParaRPr lang="nl-NL" dirty="0"/>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dirty="0" smtClean="0"/>
              <a:t>Click to edit Master text styles</a:t>
            </a:r>
          </a:p>
        </p:txBody>
      </p:sp>
    </p:spTree>
    <p:extLst>
      <p:ext uri="{BB962C8B-B14F-4D97-AF65-F5344CB8AC3E}">
        <p14:creationId xmlns:p14="http://schemas.microsoft.com/office/powerpoint/2010/main" val="125746064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Click to edit Master title style</a:t>
            </a:r>
            <a:endParaRPr lang="nl-NL" dirty="0"/>
          </a:p>
        </p:txBody>
      </p:sp>
      <p:sp>
        <p:nvSpPr>
          <p:cNvPr id="3" name="Content Placeholder 2"/>
          <p:cNvSpPr>
            <a:spLocks noGrp="1"/>
          </p:cNvSpPr>
          <p:nvPr>
            <p:ph sz="half" idx="1"/>
          </p:nvPr>
        </p:nvSpPr>
        <p:spPr>
          <a:xfrm>
            <a:off x="468313" y="1268413"/>
            <a:ext cx="3990975" cy="4608512"/>
          </a:xfrm>
          <a:ln>
            <a:solidFill>
              <a:srgbClr val="0C2577"/>
            </a:solidFill>
          </a:ln>
        </p:spPr>
        <p:txBody>
          <a:bodyPr/>
          <a:lstStyle>
            <a:lvl1pPr>
              <a:defRPr sz="2400"/>
            </a:lvl1pPr>
            <a:lvl2pPr>
              <a:defRPr sz="2000" baseline="0">
                <a:solidFill>
                  <a:srgbClr val="0C2577"/>
                </a:solidFill>
                <a:latin typeface="Times New Roman" pitchFamily="18" charset="0"/>
                <a:cs typeface="Times New Roman" pitchFamily="18" charset="0"/>
              </a:defRPr>
            </a:lvl2pPr>
            <a:lvl3pPr>
              <a:defRPr sz="1800">
                <a:latin typeface="Times New Roman" pitchFamily="18" charset="0"/>
                <a:cs typeface="Times New Roman" pitchFamily="18" charset="0"/>
              </a:defRPr>
            </a:lvl3pPr>
            <a:lvl4pPr>
              <a:defRPr sz="1800">
                <a:latin typeface="Times New Roman" pitchFamily="18" charset="0"/>
                <a:cs typeface="Times New Roman" pitchFamily="18" charset="0"/>
              </a:defRPr>
            </a:lvl4pPr>
            <a:lvl5pPr>
              <a:defRPr sz="1800">
                <a:latin typeface="Times New Roman" pitchFamily="18" charset="0"/>
                <a:cs typeface="Times New Roman" pitchFamily="18" charset="0"/>
              </a:defRPr>
            </a:lvl5pPr>
            <a:lvl6pPr>
              <a:defRPr sz="1800"/>
            </a:lvl6pPr>
            <a:lvl7pPr>
              <a:defRPr sz="1800"/>
            </a:lvl7pPr>
            <a:lvl8pPr>
              <a:defRPr sz="1800"/>
            </a:lvl8pPr>
            <a:lvl9pPr>
              <a:defRPr sz="1800"/>
            </a:lvl9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nl-NL" dirty="0"/>
          </a:p>
        </p:txBody>
      </p:sp>
      <p:sp>
        <p:nvSpPr>
          <p:cNvPr id="4" name="Content Placeholder 3"/>
          <p:cNvSpPr>
            <a:spLocks noGrp="1"/>
          </p:cNvSpPr>
          <p:nvPr>
            <p:ph sz="half" idx="2"/>
          </p:nvPr>
        </p:nvSpPr>
        <p:spPr>
          <a:xfrm>
            <a:off x="4611688" y="1268413"/>
            <a:ext cx="3992562" cy="4608512"/>
          </a:xfrm>
        </p:spPr>
        <p:txBody>
          <a:bodyPr/>
          <a:lstStyle>
            <a:lvl1pPr>
              <a:defRPr sz="2800"/>
            </a:lvl1pPr>
            <a:lvl2pPr>
              <a:defRPr sz="2000" baseline="0">
                <a:solidFill>
                  <a:srgbClr val="0C2577"/>
                </a:solidFill>
                <a:latin typeface="Times New Roman" pitchFamily="18" charset="0"/>
                <a:cs typeface="Times New Roman" pitchFamily="18" charset="0"/>
              </a:defRPr>
            </a:lvl2pPr>
            <a:lvl3pPr>
              <a:defRPr sz="1800">
                <a:latin typeface="Times New Roman" pitchFamily="18" charset="0"/>
                <a:cs typeface="Times New Roman" pitchFamily="18" charset="0"/>
              </a:defRPr>
            </a:lvl3pPr>
            <a:lvl4pPr>
              <a:defRPr sz="1800">
                <a:latin typeface="Times New Roman" pitchFamily="18" charset="0"/>
                <a:cs typeface="Times New Roman" pitchFamily="18" charset="0"/>
              </a:defRPr>
            </a:lvl4pPr>
            <a:lvl5pPr>
              <a:defRPr sz="1800">
                <a:latin typeface="Times New Roman" pitchFamily="18" charset="0"/>
                <a:cs typeface="Times New Roman" pitchFamily="18" charset="0"/>
              </a:defRPr>
            </a:lvl5pPr>
            <a:lvl6pPr>
              <a:defRPr sz="1800"/>
            </a:lvl6pPr>
            <a:lvl7pPr>
              <a:defRPr sz="1800"/>
            </a:lvl7pPr>
            <a:lvl8pPr>
              <a:defRPr sz="1800"/>
            </a:lvl8pPr>
            <a:lvl9pPr>
              <a:defRPr sz="1800"/>
            </a:lvl9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nl-NL" dirty="0"/>
          </a:p>
        </p:txBody>
      </p:sp>
    </p:spTree>
    <p:extLst>
      <p:ext uri="{BB962C8B-B14F-4D97-AF65-F5344CB8AC3E}">
        <p14:creationId xmlns:p14="http://schemas.microsoft.com/office/powerpoint/2010/main" val="237415216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nl-NL"/>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nl-NL"/>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nl-NL"/>
          </a:p>
        </p:txBody>
      </p:sp>
    </p:spTree>
    <p:extLst>
      <p:ext uri="{BB962C8B-B14F-4D97-AF65-F5344CB8AC3E}">
        <p14:creationId xmlns:p14="http://schemas.microsoft.com/office/powerpoint/2010/main" val="265968033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nl-NL"/>
          </a:p>
        </p:txBody>
      </p:sp>
    </p:spTree>
    <p:extLst>
      <p:ext uri="{BB962C8B-B14F-4D97-AF65-F5344CB8AC3E}">
        <p14:creationId xmlns:p14="http://schemas.microsoft.com/office/powerpoint/2010/main" val="205165885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101374958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nl-NL"/>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nl-NL"/>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extLst>
      <p:ext uri="{BB962C8B-B14F-4D97-AF65-F5344CB8AC3E}">
        <p14:creationId xmlns:p14="http://schemas.microsoft.com/office/powerpoint/2010/main" val="172290018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nl-NL"/>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nl-NL" noProof="0" smtClean="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extLst>
      <p:ext uri="{BB962C8B-B14F-4D97-AF65-F5344CB8AC3E}">
        <p14:creationId xmlns:p14="http://schemas.microsoft.com/office/powerpoint/2010/main" val="83831036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nl-NL"/>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nl-NL"/>
          </a:p>
        </p:txBody>
      </p:sp>
    </p:spTree>
    <p:extLst>
      <p:ext uri="{BB962C8B-B14F-4D97-AF65-F5344CB8AC3E}">
        <p14:creationId xmlns:p14="http://schemas.microsoft.com/office/powerpoint/2010/main" val="171337667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70663" y="333375"/>
            <a:ext cx="2033587" cy="5543550"/>
          </a:xfrm>
        </p:spPr>
        <p:txBody>
          <a:bodyPr vert="eaVert"/>
          <a:lstStyle/>
          <a:p>
            <a:r>
              <a:rPr lang="en-US" smtClean="0"/>
              <a:t>Click to edit Master title style</a:t>
            </a:r>
            <a:endParaRPr lang="nl-NL"/>
          </a:p>
        </p:txBody>
      </p:sp>
      <p:sp>
        <p:nvSpPr>
          <p:cNvPr id="3" name="Vertical Text Placeholder 2"/>
          <p:cNvSpPr>
            <a:spLocks noGrp="1"/>
          </p:cNvSpPr>
          <p:nvPr>
            <p:ph type="body" orient="vert" idx="1"/>
          </p:nvPr>
        </p:nvSpPr>
        <p:spPr>
          <a:xfrm>
            <a:off x="468313" y="333375"/>
            <a:ext cx="5949950" cy="554355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nl-NL"/>
          </a:p>
        </p:txBody>
      </p:sp>
    </p:spTree>
    <p:extLst>
      <p:ext uri="{BB962C8B-B14F-4D97-AF65-F5344CB8AC3E}">
        <p14:creationId xmlns:p14="http://schemas.microsoft.com/office/powerpoint/2010/main" val="411277071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68313" y="333375"/>
            <a:ext cx="8135937" cy="6334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smtClean="0"/>
              <a:t>Titel</a:t>
            </a:r>
          </a:p>
        </p:txBody>
      </p:sp>
      <p:sp>
        <p:nvSpPr>
          <p:cNvPr id="1027" name="Rectangle 3"/>
          <p:cNvSpPr>
            <a:spLocks noGrp="1" noChangeArrowheads="1"/>
          </p:cNvSpPr>
          <p:nvPr>
            <p:ph type="body" idx="1"/>
          </p:nvPr>
        </p:nvSpPr>
        <p:spPr bwMode="auto">
          <a:xfrm>
            <a:off x="468313" y="1268413"/>
            <a:ext cx="8135937" cy="46085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smtClean="0"/>
              <a:t>Opsomming van tekst</a:t>
            </a:r>
          </a:p>
          <a:p>
            <a:pPr lvl="0"/>
            <a:r>
              <a:rPr lang="en-US" smtClean="0"/>
              <a:t>Opsomming van tekst</a:t>
            </a:r>
          </a:p>
          <a:p>
            <a:pPr lvl="0"/>
            <a:r>
              <a:rPr lang="en-US" smtClean="0"/>
              <a:t>Opsomming van tekst</a:t>
            </a:r>
          </a:p>
          <a:p>
            <a:pPr lvl="0"/>
            <a:r>
              <a:rPr lang="en-US" smtClean="0"/>
              <a:t>Opsomming van tekst</a:t>
            </a:r>
          </a:p>
          <a:p>
            <a:pPr lvl="0"/>
            <a:r>
              <a:rPr lang="en-US" smtClean="0"/>
              <a:t>Opsomming van tekst</a:t>
            </a:r>
          </a:p>
          <a:p>
            <a:pPr lvl="0"/>
            <a:r>
              <a:rPr lang="en-US" smtClean="0"/>
              <a:t>Opsomming van tekst</a:t>
            </a:r>
          </a:p>
          <a:p>
            <a:pPr lvl="0"/>
            <a:r>
              <a:rPr lang="en-US" smtClean="0"/>
              <a:t>Opsomming van tekst</a:t>
            </a:r>
          </a:p>
        </p:txBody>
      </p:sp>
      <p:sp>
        <p:nvSpPr>
          <p:cNvPr id="1028" name="Rectangle 51"/>
          <p:cNvSpPr>
            <a:spLocks noChangeArrowheads="1"/>
          </p:cNvSpPr>
          <p:nvPr/>
        </p:nvSpPr>
        <p:spPr bwMode="auto">
          <a:xfrm>
            <a:off x="0" y="6497638"/>
            <a:ext cx="9144000" cy="360362"/>
          </a:xfrm>
          <a:prstGeom prst="rect">
            <a:avLst/>
          </a:prstGeom>
          <a:solidFill>
            <a:srgbClr val="0C2577"/>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nl-NL"/>
          </a:p>
        </p:txBody>
      </p:sp>
    </p:spTree>
  </p:cSld>
  <p:clrMap bg1="lt1" tx1="dk1" bg2="lt2" tx2="dk2" accent1="accent1" accent2="accent2" accent3="accent3" accent4="accent4" accent5="accent5" accent6="accent6" hlink="hlink" folHlink="folHlink"/>
  <p:sldLayoutIdLst>
    <p:sldLayoutId id="2147484309" r:id="rId1"/>
    <p:sldLayoutId id="2147484299" r:id="rId2"/>
    <p:sldLayoutId id="2147484300" r:id="rId3"/>
    <p:sldLayoutId id="2147484301" r:id="rId4"/>
    <p:sldLayoutId id="2147484302" r:id="rId5"/>
    <p:sldLayoutId id="2147484303" r:id="rId6"/>
    <p:sldLayoutId id="2147484304" r:id="rId7"/>
    <p:sldLayoutId id="2147484305" r:id="rId8"/>
    <p:sldLayoutId id="2147484306" r:id="rId9"/>
    <p:sldLayoutId id="2147484307" r:id="rId10"/>
    <p:sldLayoutId id="2147484308" r:id="rId11"/>
  </p:sldLayoutIdLst>
  <p:txStyles>
    <p:titleStyle>
      <a:lvl1pPr algn="l" rtl="0" eaLnBrk="0" fontAlgn="base" hangingPunct="0">
        <a:spcBef>
          <a:spcPct val="0"/>
        </a:spcBef>
        <a:spcAft>
          <a:spcPct val="0"/>
        </a:spcAft>
        <a:defRPr sz="3600" b="1">
          <a:solidFill>
            <a:srgbClr val="0C2577"/>
          </a:solidFill>
          <a:latin typeface="Times New Roman" pitchFamily="18" charset="0"/>
          <a:ea typeface="+mj-ea"/>
          <a:cs typeface="Times New Roman" pitchFamily="18" charset="0"/>
        </a:defRPr>
      </a:lvl1pPr>
      <a:lvl2pPr algn="l" rtl="0" eaLnBrk="0" fontAlgn="base" hangingPunct="0">
        <a:spcBef>
          <a:spcPct val="0"/>
        </a:spcBef>
        <a:spcAft>
          <a:spcPct val="0"/>
        </a:spcAft>
        <a:defRPr sz="3600" b="1">
          <a:solidFill>
            <a:srgbClr val="0C2577"/>
          </a:solidFill>
          <a:latin typeface="Times New Roman" pitchFamily="18" charset="0"/>
          <a:cs typeface="Times New Roman" pitchFamily="18" charset="0"/>
        </a:defRPr>
      </a:lvl2pPr>
      <a:lvl3pPr algn="l" rtl="0" eaLnBrk="0" fontAlgn="base" hangingPunct="0">
        <a:spcBef>
          <a:spcPct val="0"/>
        </a:spcBef>
        <a:spcAft>
          <a:spcPct val="0"/>
        </a:spcAft>
        <a:defRPr sz="3600" b="1">
          <a:solidFill>
            <a:srgbClr val="0C2577"/>
          </a:solidFill>
          <a:latin typeface="Times New Roman" pitchFamily="18" charset="0"/>
          <a:cs typeface="Times New Roman" pitchFamily="18" charset="0"/>
        </a:defRPr>
      </a:lvl3pPr>
      <a:lvl4pPr algn="l" rtl="0" eaLnBrk="0" fontAlgn="base" hangingPunct="0">
        <a:spcBef>
          <a:spcPct val="0"/>
        </a:spcBef>
        <a:spcAft>
          <a:spcPct val="0"/>
        </a:spcAft>
        <a:defRPr sz="3600" b="1">
          <a:solidFill>
            <a:srgbClr val="0C2577"/>
          </a:solidFill>
          <a:latin typeface="Times New Roman" pitchFamily="18" charset="0"/>
          <a:cs typeface="Times New Roman" pitchFamily="18" charset="0"/>
        </a:defRPr>
      </a:lvl4pPr>
      <a:lvl5pPr algn="l" rtl="0" eaLnBrk="0" fontAlgn="base" hangingPunct="0">
        <a:spcBef>
          <a:spcPct val="0"/>
        </a:spcBef>
        <a:spcAft>
          <a:spcPct val="0"/>
        </a:spcAft>
        <a:defRPr sz="3600" b="1">
          <a:solidFill>
            <a:srgbClr val="0C2577"/>
          </a:solidFill>
          <a:latin typeface="Times New Roman" pitchFamily="18" charset="0"/>
          <a:cs typeface="Times New Roman" pitchFamily="18" charset="0"/>
        </a:defRPr>
      </a:lvl5pPr>
      <a:lvl6pPr marL="457200" algn="l" rtl="0" fontAlgn="base">
        <a:spcBef>
          <a:spcPct val="0"/>
        </a:spcBef>
        <a:spcAft>
          <a:spcPct val="0"/>
        </a:spcAft>
        <a:defRPr sz="4400" b="1">
          <a:solidFill>
            <a:srgbClr val="0C2577"/>
          </a:solidFill>
          <a:latin typeface="Minion" pitchFamily="2" charset="0"/>
        </a:defRPr>
      </a:lvl6pPr>
      <a:lvl7pPr marL="914400" algn="l" rtl="0" fontAlgn="base">
        <a:spcBef>
          <a:spcPct val="0"/>
        </a:spcBef>
        <a:spcAft>
          <a:spcPct val="0"/>
        </a:spcAft>
        <a:defRPr sz="4400" b="1">
          <a:solidFill>
            <a:srgbClr val="0C2577"/>
          </a:solidFill>
          <a:latin typeface="Minion" pitchFamily="2" charset="0"/>
        </a:defRPr>
      </a:lvl7pPr>
      <a:lvl8pPr marL="1371600" algn="l" rtl="0" fontAlgn="base">
        <a:spcBef>
          <a:spcPct val="0"/>
        </a:spcBef>
        <a:spcAft>
          <a:spcPct val="0"/>
        </a:spcAft>
        <a:defRPr sz="4400" b="1">
          <a:solidFill>
            <a:srgbClr val="0C2577"/>
          </a:solidFill>
          <a:latin typeface="Minion" pitchFamily="2" charset="0"/>
        </a:defRPr>
      </a:lvl8pPr>
      <a:lvl9pPr marL="1828800" algn="l" rtl="0" fontAlgn="base">
        <a:spcBef>
          <a:spcPct val="0"/>
        </a:spcBef>
        <a:spcAft>
          <a:spcPct val="0"/>
        </a:spcAft>
        <a:defRPr sz="4400" b="1">
          <a:solidFill>
            <a:srgbClr val="0C2577"/>
          </a:solidFill>
          <a:latin typeface="Minion" pitchFamily="2" charset="0"/>
        </a:defRPr>
      </a:lvl9pPr>
    </p:titleStyle>
    <p:bodyStyle>
      <a:lvl1pPr marL="342900" indent="-342900" algn="l" rtl="0" eaLnBrk="0" fontAlgn="base" hangingPunct="0">
        <a:lnSpc>
          <a:spcPct val="95000"/>
        </a:lnSpc>
        <a:spcBef>
          <a:spcPts val="600"/>
        </a:spcBef>
        <a:spcAft>
          <a:spcPts val="600"/>
        </a:spcAft>
        <a:buFont typeface="Arial" charset="0"/>
        <a:buChar char="-"/>
        <a:defRPr sz="2400">
          <a:solidFill>
            <a:srgbClr val="0C2577"/>
          </a:solidFill>
          <a:latin typeface="Times New Roman" pitchFamily="18" charset="0"/>
          <a:ea typeface="+mn-ea"/>
          <a:cs typeface="Times New Roman" pitchFamily="18" charset="0"/>
        </a:defRPr>
      </a:lvl1pPr>
      <a:lvl2pPr marL="742950" indent="-285750" algn="l" rtl="0" eaLnBrk="0" fontAlgn="base" hangingPunct="0">
        <a:spcBef>
          <a:spcPct val="20000"/>
        </a:spcBef>
        <a:spcAft>
          <a:spcPct val="0"/>
        </a:spcAft>
        <a:buFont typeface="Arial" charset="0"/>
        <a:buChar char="-"/>
        <a:defRPr sz="3200">
          <a:solidFill>
            <a:schemeClr val="bg1"/>
          </a:solidFill>
          <a:latin typeface="+mn-lt"/>
          <a:cs typeface="Times New Roman" pitchFamily="18" charset="0"/>
        </a:defRPr>
      </a:lvl2pPr>
      <a:lvl3pPr marL="1143000" indent="-228600" algn="l" rtl="0" eaLnBrk="0" fontAlgn="base" hangingPunct="0">
        <a:spcBef>
          <a:spcPct val="20000"/>
        </a:spcBef>
        <a:spcAft>
          <a:spcPct val="0"/>
        </a:spcAft>
        <a:buChar char="•"/>
        <a:defRPr sz="2400">
          <a:solidFill>
            <a:schemeClr val="tx1"/>
          </a:solidFill>
          <a:latin typeface="Arial" charset="0"/>
          <a:cs typeface="Times New Roman" pitchFamily="18" charset="0"/>
        </a:defRPr>
      </a:lvl3pPr>
      <a:lvl4pPr marL="1600200" indent="-228600" algn="l" rtl="0" eaLnBrk="0" fontAlgn="base" hangingPunct="0">
        <a:spcBef>
          <a:spcPct val="20000"/>
        </a:spcBef>
        <a:spcAft>
          <a:spcPct val="0"/>
        </a:spcAft>
        <a:buChar char="–"/>
        <a:defRPr sz="2000">
          <a:solidFill>
            <a:schemeClr val="tx1"/>
          </a:solidFill>
          <a:latin typeface="Arial" charset="0"/>
          <a:cs typeface="Times New Roman" pitchFamily="18" charset="0"/>
        </a:defRPr>
      </a:lvl4pPr>
      <a:lvl5pPr marL="2057400" indent="-228600" algn="l" rtl="0" eaLnBrk="0" fontAlgn="base" hangingPunct="0">
        <a:spcBef>
          <a:spcPct val="20000"/>
        </a:spcBef>
        <a:spcAft>
          <a:spcPct val="0"/>
        </a:spcAft>
        <a:buChar char="»"/>
        <a:defRPr sz="2000">
          <a:solidFill>
            <a:schemeClr val="tx1"/>
          </a:solidFill>
          <a:latin typeface="Arial" charset="0"/>
          <a:cs typeface="Times New Roman" pitchFamily="18" charset="0"/>
        </a:defRPr>
      </a:lvl5pPr>
      <a:lvl6pPr marL="2514600" indent="-228600" algn="l" rtl="0" fontAlgn="base">
        <a:spcBef>
          <a:spcPct val="20000"/>
        </a:spcBef>
        <a:spcAft>
          <a:spcPct val="0"/>
        </a:spcAft>
        <a:buChar char="»"/>
        <a:defRPr sz="2000">
          <a:solidFill>
            <a:schemeClr val="tx1"/>
          </a:solidFill>
          <a:latin typeface="Arial" charset="0"/>
        </a:defRPr>
      </a:lvl6pPr>
      <a:lvl7pPr marL="2971800" indent="-228600" algn="l" rtl="0" fontAlgn="base">
        <a:spcBef>
          <a:spcPct val="20000"/>
        </a:spcBef>
        <a:spcAft>
          <a:spcPct val="0"/>
        </a:spcAft>
        <a:buChar char="»"/>
        <a:defRPr sz="2000">
          <a:solidFill>
            <a:schemeClr val="tx1"/>
          </a:solidFill>
          <a:latin typeface="Arial" charset="0"/>
        </a:defRPr>
      </a:lvl7pPr>
      <a:lvl8pPr marL="3429000" indent="-228600" algn="l" rtl="0" fontAlgn="base">
        <a:spcBef>
          <a:spcPct val="20000"/>
        </a:spcBef>
        <a:spcAft>
          <a:spcPct val="0"/>
        </a:spcAft>
        <a:buChar char="»"/>
        <a:defRPr sz="2000">
          <a:solidFill>
            <a:schemeClr val="tx1"/>
          </a:solidFill>
          <a:latin typeface="Arial" charset="0"/>
        </a:defRPr>
      </a:lvl8pPr>
      <a:lvl9pPr marL="3886200" indent="-228600" algn="l" rtl="0" fontAlgn="base">
        <a:spcBef>
          <a:spcPct val="20000"/>
        </a:spcBef>
        <a:spcAft>
          <a:spcPct val="0"/>
        </a:spcAft>
        <a:buChar char="»"/>
        <a:defRPr sz="2000">
          <a:solidFill>
            <a:schemeClr val="tx1"/>
          </a:solidFill>
          <a:latin typeface="Arial" charset="0"/>
        </a:defRPr>
      </a:lvl9pPr>
    </p:bodyStyle>
    <p:otherStyle>
      <a:defPPr>
        <a:defRPr lang="nl-N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3.xml"/><Relationship Id="rId1" Type="http://schemas.openxmlformats.org/officeDocument/2006/relationships/slideLayout" Target="../slideLayouts/slideLayout2.xml"/><Relationship Id="rId6" Type="http://schemas.openxmlformats.org/officeDocument/2006/relationships/image" Target="../media/image6.jpeg"/><Relationship Id="rId5" Type="http://schemas.openxmlformats.org/officeDocument/2006/relationships/image" Target="../media/image5.jpeg"/><Relationship Id="rId4" Type="http://schemas.openxmlformats.org/officeDocument/2006/relationships/image" Target="../media/image4.jpeg"/></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9.wmf"/><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Rectangle 6"/>
          <p:cNvSpPr>
            <a:spLocks noGrp="1" noChangeArrowheads="1"/>
          </p:cNvSpPr>
          <p:nvPr>
            <p:ph type="ctrTitle"/>
          </p:nvPr>
        </p:nvSpPr>
        <p:spPr>
          <a:xfrm>
            <a:off x="395536" y="1484313"/>
            <a:ext cx="8424936" cy="2665412"/>
          </a:xfrm>
        </p:spPr>
        <p:txBody>
          <a:bodyPr/>
          <a:lstStyle/>
          <a:p>
            <a:pPr eaLnBrk="1" hangingPunct="1">
              <a:lnSpc>
                <a:spcPct val="150000"/>
              </a:lnSpc>
            </a:pPr>
            <a:r>
              <a:rPr lang="en-US" sz="3200" dirty="0" smtClean="0"/>
              <a:t>Topical Section on</a:t>
            </a:r>
            <a:br>
              <a:rPr lang="en-US" sz="3200" dirty="0" smtClean="0"/>
            </a:br>
            <a:r>
              <a:rPr lang="en-US" sz="3200" dirty="0" smtClean="0"/>
              <a:t>Life Cycle Sustainability Assessment (LCSA): u</a:t>
            </a:r>
            <a:r>
              <a:rPr lang="en-GB" sz="3200" dirty="0" err="1" smtClean="0"/>
              <a:t>pdate</a:t>
            </a:r>
            <a:r>
              <a:rPr lang="en-GB" sz="3200" dirty="0" smtClean="0"/>
              <a:t> on activities</a:t>
            </a:r>
            <a:r>
              <a:rPr lang="en-US" sz="3200" dirty="0" smtClean="0"/>
              <a:t> </a:t>
            </a:r>
            <a:br>
              <a:rPr lang="en-US" sz="3200" dirty="0" smtClean="0"/>
            </a:br>
            <a:r>
              <a:rPr lang="en-US" sz="3200" dirty="0" smtClean="0"/>
              <a:t>12:15 PM – 1.45PM</a:t>
            </a:r>
            <a:endParaRPr lang="en-US" sz="2400" dirty="0" smtClean="0"/>
          </a:p>
        </p:txBody>
      </p:sp>
      <p:sp>
        <p:nvSpPr>
          <p:cNvPr id="3075" name="Rectangle 7"/>
          <p:cNvSpPr>
            <a:spLocks noGrp="1" noChangeArrowheads="1"/>
          </p:cNvSpPr>
          <p:nvPr>
            <p:ph type="subTitle" idx="1"/>
          </p:nvPr>
        </p:nvSpPr>
        <p:spPr>
          <a:xfrm>
            <a:off x="611188" y="4508500"/>
            <a:ext cx="7921625" cy="360363"/>
          </a:xfrm>
        </p:spPr>
        <p:txBody>
          <a:bodyPr/>
          <a:lstStyle/>
          <a:p>
            <a:pPr algn="ctr" eaLnBrk="1" hangingPunct="1"/>
            <a:r>
              <a:rPr lang="nl-NL" sz="2200" b="1" dirty="0" smtClean="0">
                <a:solidFill>
                  <a:srgbClr val="0C2577"/>
                </a:solidFill>
              </a:rPr>
              <a:t>Jeroen Guinée &amp; ???</a:t>
            </a:r>
          </a:p>
        </p:txBody>
      </p:sp>
      <p:pic>
        <p:nvPicPr>
          <p:cNvPr id="3076" name="Picture 3"/>
          <p:cNvPicPr>
            <a:picLocks noChangeAspect="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0" y="1588"/>
            <a:ext cx="9144000" cy="1482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Title 1"/>
          <p:cNvSpPr>
            <a:spLocks noGrp="1"/>
          </p:cNvSpPr>
          <p:nvPr>
            <p:ph type="title"/>
          </p:nvPr>
        </p:nvSpPr>
        <p:spPr/>
        <p:txBody>
          <a:bodyPr/>
          <a:lstStyle/>
          <a:p>
            <a:r>
              <a:rPr lang="nl-NL" smtClean="0"/>
              <a:t>Agenda</a:t>
            </a:r>
          </a:p>
        </p:txBody>
      </p:sp>
      <p:sp>
        <p:nvSpPr>
          <p:cNvPr id="4099" name="Content Placeholder 2"/>
          <p:cNvSpPr>
            <a:spLocks noGrp="1"/>
          </p:cNvSpPr>
          <p:nvPr>
            <p:ph idx="1"/>
          </p:nvPr>
        </p:nvSpPr>
        <p:spPr>
          <a:xfrm>
            <a:off x="468313" y="1268413"/>
            <a:ext cx="8208143" cy="4608512"/>
          </a:xfrm>
        </p:spPr>
        <p:txBody>
          <a:bodyPr/>
          <a:lstStyle/>
          <a:p>
            <a:r>
              <a:rPr lang="en-US" dirty="0" smtClean="0"/>
              <a:t>Membership</a:t>
            </a:r>
          </a:p>
          <a:p>
            <a:r>
              <a:rPr lang="en-US" dirty="0" smtClean="0"/>
              <a:t>Election result: new section board</a:t>
            </a:r>
          </a:p>
          <a:p>
            <a:r>
              <a:rPr lang="en-US" dirty="0" smtClean="0"/>
              <a:t>Past activities (2013-2015)</a:t>
            </a:r>
          </a:p>
          <a:p>
            <a:pPr lvl="1"/>
            <a:r>
              <a:rPr lang="en-US" dirty="0"/>
              <a:t>Topical groups</a:t>
            </a:r>
          </a:p>
          <a:p>
            <a:pPr lvl="1"/>
            <a:r>
              <a:rPr lang="en-US" dirty="0"/>
              <a:t>SETAC-ISIE case study </a:t>
            </a:r>
            <a:r>
              <a:rPr lang="en-US" dirty="0" smtClean="0"/>
              <a:t>symposium (November 2013, Rome); SETAC cooperation still open for further discussion</a:t>
            </a:r>
            <a:endParaRPr lang="en-US" dirty="0"/>
          </a:p>
          <a:p>
            <a:pPr lvl="1"/>
            <a:r>
              <a:rPr lang="en-US" dirty="0" err="1"/>
              <a:t>Wiggio</a:t>
            </a:r>
            <a:r>
              <a:rPr lang="en-US" dirty="0"/>
              <a:t> platform, etc.</a:t>
            </a:r>
          </a:p>
          <a:p>
            <a:r>
              <a:rPr lang="en-US" dirty="0" smtClean="0"/>
              <a:t>New activities</a:t>
            </a:r>
          </a:p>
          <a:p>
            <a:pPr lvl="1"/>
            <a:r>
              <a:rPr lang="en-US" dirty="0" smtClean="0"/>
              <a:t>Reference to working plan</a:t>
            </a:r>
          </a:p>
          <a:p>
            <a:pPr lvl="1"/>
            <a:r>
              <a:rPr lang="en-US" dirty="0" smtClean="0"/>
              <a:t>Brainstorm (criterion: practical feasibility)</a:t>
            </a:r>
          </a:p>
          <a:p>
            <a:r>
              <a:rPr lang="en-US" dirty="0" smtClean="0"/>
              <a:t>Q&amp;A, suggestions, discussion</a:t>
            </a:r>
          </a:p>
          <a:p>
            <a:endParaRPr lang="en-US" dirty="0" smtClean="0"/>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Title 1"/>
          <p:cNvSpPr>
            <a:spLocks noGrp="1"/>
          </p:cNvSpPr>
          <p:nvPr>
            <p:ph type="title"/>
          </p:nvPr>
        </p:nvSpPr>
        <p:spPr/>
        <p:txBody>
          <a:bodyPr/>
          <a:lstStyle/>
          <a:p>
            <a:r>
              <a:rPr lang="nl-NL" dirty="0" err="1" smtClean="0"/>
              <a:t>Membership</a:t>
            </a:r>
            <a:endParaRPr lang="nl-NL" i="1" dirty="0" smtClean="0"/>
          </a:p>
        </p:txBody>
      </p:sp>
      <p:sp>
        <p:nvSpPr>
          <p:cNvPr id="9219" name="Content Placeholder 2"/>
          <p:cNvSpPr>
            <a:spLocks noGrp="1"/>
          </p:cNvSpPr>
          <p:nvPr>
            <p:ph idx="1"/>
          </p:nvPr>
        </p:nvSpPr>
        <p:spPr>
          <a:xfrm>
            <a:off x="468313" y="1412776"/>
            <a:ext cx="8135937" cy="4608512"/>
          </a:xfrm>
        </p:spPr>
        <p:txBody>
          <a:bodyPr/>
          <a:lstStyle/>
          <a:p>
            <a:r>
              <a:rPr lang="en-US" dirty="0" smtClean="0"/>
              <a:t>Membership open to all ISIE members with an interest in life cycle sustainability assessment</a:t>
            </a:r>
          </a:p>
          <a:p>
            <a:endParaRPr lang="en-US" dirty="0" smtClean="0"/>
          </a:p>
          <a:p>
            <a:r>
              <a:rPr lang="en-US" dirty="0" smtClean="0"/>
              <a:t>Current LCSA membership is: 50+</a:t>
            </a:r>
          </a:p>
          <a:p>
            <a:endParaRPr lang="en-US" dirty="0"/>
          </a:p>
          <a:p>
            <a:r>
              <a:rPr lang="en-US" dirty="0" smtClean="0"/>
              <a:t>Number of people lapsed:</a:t>
            </a:r>
          </a:p>
          <a:p>
            <a:pPr lvl="1"/>
            <a:r>
              <a:rPr lang="en-US" dirty="0" smtClean="0"/>
              <a:t>on purpose?</a:t>
            </a:r>
          </a:p>
          <a:p>
            <a:pPr lvl="1"/>
            <a:r>
              <a:rPr lang="en-US" dirty="0" smtClean="0"/>
              <a:t>just forgot to pay dues?</a:t>
            </a:r>
          </a:p>
          <a:p>
            <a:pPr lvl="1"/>
            <a:r>
              <a:rPr lang="en-US" dirty="0" smtClean="0"/>
              <a:t>…?</a:t>
            </a:r>
            <a:endParaRPr lang="nl-NL" dirty="0" smtClean="0"/>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Title 1"/>
          <p:cNvSpPr>
            <a:spLocks noGrp="1"/>
          </p:cNvSpPr>
          <p:nvPr>
            <p:ph type="title"/>
          </p:nvPr>
        </p:nvSpPr>
        <p:spPr/>
        <p:txBody>
          <a:bodyPr/>
          <a:lstStyle/>
          <a:p>
            <a:r>
              <a:rPr lang="en-US" dirty="0" smtClean="0"/>
              <a:t>Election result: new </a:t>
            </a:r>
            <a:r>
              <a:rPr lang="en-US" i="1" dirty="0" smtClean="0"/>
              <a:t>section board</a:t>
            </a:r>
            <a:endParaRPr lang="nl-NL" i="1" dirty="0" smtClean="0"/>
          </a:p>
        </p:txBody>
      </p:sp>
      <p:sp>
        <p:nvSpPr>
          <p:cNvPr id="10243" name="Content Placeholder 2"/>
          <p:cNvSpPr>
            <a:spLocks noGrp="1"/>
          </p:cNvSpPr>
          <p:nvPr>
            <p:ph idx="1"/>
          </p:nvPr>
        </p:nvSpPr>
        <p:spPr/>
        <p:txBody>
          <a:bodyPr/>
          <a:lstStyle/>
          <a:p>
            <a:r>
              <a:rPr lang="en-US" dirty="0" smtClean="0"/>
              <a:t>Chair: </a:t>
            </a:r>
            <a:r>
              <a:rPr lang="en-US" dirty="0" err="1" smtClean="0"/>
              <a:t>Jeroen</a:t>
            </a:r>
            <a:r>
              <a:rPr lang="en-US" dirty="0" smtClean="0"/>
              <a:t> </a:t>
            </a:r>
            <a:r>
              <a:rPr lang="en-US" dirty="0" err="1" smtClean="0"/>
              <a:t>Guinée</a:t>
            </a:r>
            <a:r>
              <a:rPr lang="en-US" dirty="0" smtClean="0"/>
              <a:t> </a:t>
            </a:r>
          </a:p>
          <a:p>
            <a:r>
              <a:rPr lang="en-US" dirty="0" smtClean="0"/>
              <a:t>Vice-Chair: Tom Gloria</a:t>
            </a:r>
          </a:p>
          <a:p>
            <a:r>
              <a:rPr lang="en-US" dirty="0" smtClean="0"/>
              <a:t>Secretary: Bhawna Singh</a:t>
            </a:r>
          </a:p>
          <a:p>
            <a:r>
              <a:rPr lang="en-US" dirty="0" smtClean="0"/>
              <a:t>Treasurer: </a:t>
            </a:r>
            <a:r>
              <a:rPr lang="en-US" dirty="0" err="1" smtClean="0"/>
              <a:t>Harn</a:t>
            </a:r>
            <a:r>
              <a:rPr lang="en-US" dirty="0"/>
              <a:t>-</a:t>
            </a:r>
            <a:r>
              <a:rPr lang="en-US" dirty="0" smtClean="0"/>
              <a:t>Wei </a:t>
            </a:r>
            <a:r>
              <a:rPr lang="en-US" dirty="0" err="1" smtClean="0"/>
              <a:t>Kua</a:t>
            </a:r>
            <a:endParaRPr lang="en-US" dirty="0" smtClean="0"/>
          </a:p>
          <a:p>
            <a:endParaRPr lang="en-US" dirty="0" smtClean="0"/>
          </a:p>
          <a:p>
            <a:r>
              <a:rPr lang="en-US" dirty="0" smtClean="0"/>
              <a:t>All are elected for two (2) years</a:t>
            </a:r>
          </a:p>
          <a:p>
            <a:pPr lvl="1"/>
            <a:r>
              <a:rPr lang="en-US" dirty="0" smtClean="0"/>
              <a:t>may be re-elected for additional terms</a:t>
            </a:r>
          </a:p>
          <a:p>
            <a:pPr lvl="1"/>
            <a:r>
              <a:rPr lang="en-US" dirty="0" smtClean="0"/>
              <a:t>Chair may serve for no more than 2 successive terms</a:t>
            </a:r>
          </a:p>
          <a:p>
            <a:r>
              <a:rPr lang="en-US" dirty="0" smtClean="0"/>
              <a:t>Elections from now on to </a:t>
            </a:r>
            <a:r>
              <a:rPr lang="en-US" dirty="0"/>
              <a:t>be held </a:t>
            </a:r>
            <a:r>
              <a:rPr lang="en-US" dirty="0" smtClean="0"/>
              <a:t>biennially</a:t>
            </a:r>
            <a:endParaRPr lang="nl-NL" dirty="0"/>
          </a:p>
        </p:txBody>
      </p:sp>
      <p:pic>
        <p:nvPicPr>
          <p:cNvPr id="3" name="Picture 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818348" y="1002428"/>
            <a:ext cx="1173480" cy="1146048"/>
          </a:xfrm>
          <a:prstGeom prst="rect">
            <a:avLst/>
          </a:prstGeom>
        </p:spPr>
      </p:pic>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236296" y="3284984"/>
            <a:ext cx="2015208" cy="1343472"/>
          </a:xfrm>
          <a:prstGeom prst="rect">
            <a:avLst/>
          </a:prstGeom>
        </p:spPr>
      </p:pic>
      <p:pic>
        <p:nvPicPr>
          <p:cNvPr id="4" name="Picture 3"/>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6228184" y="1507372"/>
            <a:ext cx="900816" cy="1289348"/>
          </a:xfrm>
          <a:prstGeom prst="rect">
            <a:avLst/>
          </a:prstGeom>
        </p:spPr>
      </p:pic>
      <p:pic>
        <p:nvPicPr>
          <p:cNvPr id="5" name="Picture 4"/>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6444208" y="2874532"/>
            <a:ext cx="1247164" cy="1247164"/>
          </a:xfrm>
          <a:prstGeom prst="rect">
            <a:avLst/>
          </a:prstGeom>
        </p:spPr>
      </p:pic>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Title 1"/>
          <p:cNvSpPr>
            <a:spLocks noGrp="1"/>
          </p:cNvSpPr>
          <p:nvPr>
            <p:ph type="title"/>
          </p:nvPr>
        </p:nvSpPr>
        <p:spPr/>
        <p:txBody>
          <a:bodyPr/>
          <a:lstStyle/>
          <a:p>
            <a:r>
              <a:rPr lang="nl-NL" dirty="0" err="1" smtClean="0"/>
              <a:t>Thanks</a:t>
            </a:r>
            <a:r>
              <a:rPr lang="nl-NL" dirty="0" smtClean="0"/>
              <a:t> </a:t>
            </a:r>
            <a:r>
              <a:rPr lang="nl-NL" dirty="0" err="1" smtClean="0"/>
              <a:t>to</a:t>
            </a:r>
            <a:r>
              <a:rPr lang="nl-NL" dirty="0" smtClean="0"/>
              <a:t> </a:t>
            </a:r>
            <a:r>
              <a:rPr lang="nl-NL" dirty="0" err="1" smtClean="0"/>
              <a:t>preliminary</a:t>
            </a:r>
            <a:r>
              <a:rPr lang="nl-NL" dirty="0" smtClean="0"/>
              <a:t> board!! </a:t>
            </a:r>
            <a:br>
              <a:rPr lang="nl-NL" dirty="0" smtClean="0"/>
            </a:br>
            <a:r>
              <a:rPr lang="nl-NL" sz="3200" dirty="0" err="1" smtClean="0"/>
              <a:t>You</a:t>
            </a:r>
            <a:r>
              <a:rPr lang="nl-NL" sz="3200" dirty="0" smtClean="0"/>
              <a:t> are </a:t>
            </a:r>
            <a:r>
              <a:rPr lang="nl-NL" sz="3200" dirty="0" err="1" smtClean="0"/>
              <a:t>honourably</a:t>
            </a:r>
            <a:r>
              <a:rPr lang="nl-NL" sz="3200" dirty="0" smtClean="0"/>
              <a:t> </a:t>
            </a:r>
            <a:r>
              <a:rPr lang="nl-NL" sz="3200" dirty="0" err="1" smtClean="0"/>
              <a:t>discharged</a:t>
            </a:r>
            <a:endParaRPr lang="nl-NL" sz="3200" dirty="0" smtClean="0"/>
          </a:p>
        </p:txBody>
      </p:sp>
      <p:graphicFrame>
        <p:nvGraphicFramePr>
          <p:cNvPr id="4" name="Table 3"/>
          <p:cNvGraphicFramePr>
            <a:graphicFrameLocks noGrp="1"/>
          </p:cNvGraphicFramePr>
          <p:nvPr>
            <p:extLst>
              <p:ext uri="{D42A27DB-BD31-4B8C-83A1-F6EECF244321}">
                <p14:modId xmlns:p14="http://schemas.microsoft.com/office/powerpoint/2010/main" val="509820743"/>
              </p:ext>
            </p:extLst>
          </p:nvPr>
        </p:nvGraphicFramePr>
        <p:xfrm>
          <a:off x="468313" y="1556792"/>
          <a:ext cx="8135937" cy="4156128"/>
        </p:xfrm>
        <a:graphic>
          <a:graphicData uri="http://schemas.openxmlformats.org/drawingml/2006/table">
            <a:tbl>
              <a:tblPr firstRow="1" firstCol="1" bandRow="1">
                <a:tableStyleId>{5C22544A-7EE6-4342-B048-85BDC9FD1C3A}</a:tableStyleId>
              </a:tblPr>
              <a:tblGrid>
                <a:gridCol w="2519511"/>
                <a:gridCol w="5616426"/>
              </a:tblGrid>
              <a:tr h="274316">
                <a:tc>
                  <a:txBody>
                    <a:bodyPr/>
                    <a:lstStyle/>
                    <a:p>
                      <a:pPr marL="0" lvl="0" indent="0">
                        <a:spcAft>
                          <a:spcPts val="0"/>
                        </a:spcAft>
                        <a:buSzPts val="1100"/>
                        <a:buFont typeface="Calibri"/>
                        <a:buNone/>
                      </a:pPr>
                      <a:r>
                        <a:rPr lang="en-GB" sz="1800" i="1" dirty="0">
                          <a:solidFill>
                            <a:srgbClr val="0C2577"/>
                          </a:solidFill>
                          <a:effectLst/>
                        </a:rPr>
                        <a:t>Name</a:t>
                      </a:r>
                      <a:endParaRPr lang="nl-NL" sz="1800" i="1" dirty="0">
                        <a:solidFill>
                          <a:srgbClr val="0C2577"/>
                        </a:solidFill>
                        <a:effectLst/>
                        <a:latin typeface="Times New Roman"/>
                        <a:ea typeface="Calibri"/>
                        <a:cs typeface="Times New Roman"/>
                      </a:endParaRPr>
                    </a:p>
                  </a:txBody>
                  <a:tcPr marL="68580" marR="68580" marT="0" marB="0"/>
                </a:tc>
                <a:tc>
                  <a:txBody>
                    <a:bodyPr/>
                    <a:lstStyle/>
                    <a:p>
                      <a:pPr marL="0" lvl="0" indent="0">
                        <a:spcAft>
                          <a:spcPts val="0"/>
                        </a:spcAft>
                        <a:buSzPts val="1100"/>
                        <a:buFont typeface="Calibri"/>
                        <a:buNone/>
                      </a:pPr>
                      <a:r>
                        <a:rPr lang="en-GB" sz="1800" i="1" dirty="0">
                          <a:solidFill>
                            <a:srgbClr val="0C2577"/>
                          </a:solidFill>
                          <a:effectLst/>
                        </a:rPr>
                        <a:t>Affiliation</a:t>
                      </a:r>
                      <a:endParaRPr lang="nl-NL" sz="1800" i="1" dirty="0">
                        <a:solidFill>
                          <a:srgbClr val="0C2577"/>
                        </a:solidFill>
                        <a:effectLst/>
                        <a:latin typeface="Times New Roman"/>
                        <a:ea typeface="Calibri"/>
                        <a:cs typeface="Times New Roman"/>
                      </a:endParaRPr>
                    </a:p>
                  </a:txBody>
                  <a:tcPr marL="68580" marR="68580" marT="0" marB="0"/>
                </a:tc>
              </a:tr>
              <a:tr h="302012">
                <a:tc>
                  <a:txBody>
                    <a:bodyPr/>
                    <a:lstStyle/>
                    <a:p>
                      <a:pPr>
                        <a:spcAft>
                          <a:spcPts val="0"/>
                        </a:spcAft>
                      </a:pPr>
                      <a:r>
                        <a:rPr lang="en-GB" sz="1800" dirty="0">
                          <a:solidFill>
                            <a:srgbClr val="0C2577"/>
                          </a:solidFill>
                          <a:effectLst/>
                        </a:rPr>
                        <a:t>Jeroen Guinée</a:t>
                      </a:r>
                      <a:endParaRPr lang="nl-NL" sz="1800" dirty="0">
                        <a:solidFill>
                          <a:srgbClr val="0C2577"/>
                        </a:solidFill>
                        <a:effectLst/>
                        <a:latin typeface="Times New Roman"/>
                        <a:ea typeface="Calibri"/>
                        <a:cs typeface="Times New Roman"/>
                      </a:endParaRPr>
                    </a:p>
                  </a:txBody>
                  <a:tcPr marL="68580" marR="68580" marT="0" marB="0"/>
                </a:tc>
                <a:tc>
                  <a:txBody>
                    <a:bodyPr/>
                    <a:lstStyle/>
                    <a:p>
                      <a:pPr>
                        <a:spcAft>
                          <a:spcPts val="0"/>
                        </a:spcAft>
                      </a:pPr>
                      <a:r>
                        <a:rPr lang="nl-NL" sz="1800" dirty="0">
                          <a:solidFill>
                            <a:srgbClr val="0C2577"/>
                          </a:solidFill>
                          <a:effectLst/>
                        </a:rPr>
                        <a:t>Leiden University, CML, Netherlands</a:t>
                      </a:r>
                      <a:endParaRPr lang="nl-NL" sz="1800" dirty="0">
                        <a:solidFill>
                          <a:srgbClr val="0C2577"/>
                        </a:solidFill>
                        <a:effectLst/>
                        <a:latin typeface="Times New Roman"/>
                        <a:ea typeface="Calibri"/>
                        <a:cs typeface="Times New Roman"/>
                      </a:endParaRPr>
                    </a:p>
                  </a:txBody>
                  <a:tcPr marL="68580" marR="68580" marT="0" marB="0"/>
                </a:tc>
              </a:tr>
              <a:tr h="287956">
                <a:tc>
                  <a:txBody>
                    <a:bodyPr/>
                    <a:lstStyle/>
                    <a:p>
                      <a:pPr>
                        <a:spcAft>
                          <a:spcPts val="0"/>
                        </a:spcAft>
                      </a:pPr>
                      <a:r>
                        <a:rPr lang="en-GB" sz="1800" dirty="0">
                          <a:solidFill>
                            <a:srgbClr val="0C2577"/>
                          </a:solidFill>
                          <a:effectLst/>
                        </a:rPr>
                        <a:t>Gregory Norris</a:t>
                      </a:r>
                      <a:endParaRPr lang="nl-NL" sz="1800" dirty="0">
                        <a:solidFill>
                          <a:srgbClr val="0C2577"/>
                        </a:solidFill>
                        <a:effectLst/>
                        <a:latin typeface="Times New Roman"/>
                        <a:ea typeface="Calibri"/>
                        <a:cs typeface="Times New Roman"/>
                      </a:endParaRPr>
                    </a:p>
                  </a:txBody>
                  <a:tcPr marL="68580" marR="68580" marT="0" marB="0"/>
                </a:tc>
                <a:tc>
                  <a:txBody>
                    <a:bodyPr/>
                    <a:lstStyle/>
                    <a:p>
                      <a:pPr>
                        <a:spcAft>
                          <a:spcPts val="0"/>
                        </a:spcAft>
                      </a:pPr>
                      <a:r>
                        <a:rPr lang="en-GB" sz="1800" dirty="0">
                          <a:solidFill>
                            <a:srgbClr val="0C2577"/>
                          </a:solidFill>
                          <a:effectLst/>
                        </a:rPr>
                        <a:t>Harvard School of Public </a:t>
                      </a:r>
                      <a:r>
                        <a:rPr lang="en-GB" sz="1800" dirty="0" smtClean="0">
                          <a:solidFill>
                            <a:srgbClr val="0C2577"/>
                          </a:solidFill>
                          <a:effectLst/>
                        </a:rPr>
                        <a:t>Health USA</a:t>
                      </a:r>
                      <a:endParaRPr lang="nl-NL" sz="1800" dirty="0">
                        <a:solidFill>
                          <a:srgbClr val="0C2577"/>
                        </a:solidFill>
                        <a:effectLst/>
                        <a:latin typeface="Times New Roman"/>
                        <a:ea typeface="Calibri"/>
                        <a:cs typeface="Times New Roman"/>
                      </a:endParaRPr>
                    </a:p>
                  </a:txBody>
                  <a:tcPr marL="68580" marR="68580" marT="0" marB="0"/>
                </a:tc>
              </a:tr>
              <a:tr h="274316">
                <a:tc>
                  <a:txBody>
                    <a:bodyPr/>
                    <a:lstStyle/>
                    <a:p>
                      <a:pPr>
                        <a:spcAft>
                          <a:spcPts val="0"/>
                        </a:spcAft>
                      </a:pPr>
                      <a:r>
                        <a:rPr lang="en-GB" sz="1800" dirty="0">
                          <a:solidFill>
                            <a:srgbClr val="0C2577"/>
                          </a:solidFill>
                          <a:effectLst/>
                        </a:rPr>
                        <a:t>Michael Hauschild</a:t>
                      </a:r>
                      <a:endParaRPr lang="nl-NL" sz="1800" dirty="0">
                        <a:solidFill>
                          <a:srgbClr val="0C2577"/>
                        </a:solidFill>
                        <a:effectLst/>
                        <a:latin typeface="Times New Roman"/>
                        <a:ea typeface="Calibri"/>
                        <a:cs typeface="Times New Roman"/>
                      </a:endParaRPr>
                    </a:p>
                  </a:txBody>
                  <a:tcPr marL="68580" marR="68580" marT="0" marB="0"/>
                </a:tc>
                <a:tc>
                  <a:txBody>
                    <a:bodyPr/>
                    <a:lstStyle/>
                    <a:p>
                      <a:pPr>
                        <a:spcAft>
                          <a:spcPts val="0"/>
                        </a:spcAft>
                      </a:pPr>
                      <a:r>
                        <a:rPr lang="en-GB" sz="1800" dirty="0" smtClean="0">
                          <a:solidFill>
                            <a:srgbClr val="0C2577"/>
                          </a:solidFill>
                          <a:effectLst/>
                        </a:rPr>
                        <a:t>DTU Management Engineering DK</a:t>
                      </a:r>
                      <a:endParaRPr lang="nl-NL" sz="1800" dirty="0">
                        <a:solidFill>
                          <a:srgbClr val="0C2577"/>
                        </a:solidFill>
                        <a:effectLst/>
                        <a:latin typeface="Times New Roman"/>
                        <a:ea typeface="Calibri"/>
                        <a:cs typeface="Times New Roman"/>
                      </a:endParaRPr>
                    </a:p>
                  </a:txBody>
                  <a:tcPr marL="68580" marR="68580" marT="0" marB="0"/>
                </a:tc>
              </a:tr>
              <a:tr h="274316">
                <a:tc>
                  <a:txBody>
                    <a:bodyPr/>
                    <a:lstStyle/>
                    <a:p>
                      <a:pPr>
                        <a:spcAft>
                          <a:spcPts val="0"/>
                        </a:spcAft>
                      </a:pPr>
                      <a:r>
                        <a:rPr lang="en-GB" sz="1800" dirty="0">
                          <a:solidFill>
                            <a:srgbClr val="0C2577"/>
                          </a:solidFill>
                          <a:effectLst/>
                        </a:rPr>
                        <a:t>Sarah McLaren</a:t>
                      </a:r>
                      <a:endParaRPr lang="nl-NL" sz="1800" dirty="0">
                        <a:solidFill>
                          <a:srgbClr val="0C2577"/>
                        </a:solidFill>
                        <a:effectLst/>
                        <a:latin typeface="Times New Roman"/>
                        <a:ea typeface="Calibri"/>
                        <a:cs typeface="Times New Roman"/>
                      </a:endParaRPr>
                    </a:p>
                  </a:txBody>
                  <a:tcPr marL="68580" marR="68580" marT="0" marB="0"/>
                </a:tc>
                <a:tc>
                  <a:txBody>
                    <a:bodyPr/>
                    <a:lstStyle/>
                    <a:p>
                      <a:pPr>
                        <a:spcAft>
                          <a:spcPts val="0"/>
                        </a:spcAft>
                      </a:pPr>
                      <a:r>
                        <a:rPr lang="en-GB" sz="1800" dirty="0" smtClean="0">
                          <a:solidFill>
                            <a:srgbClr val="0C2577"/>
                          </a:solidFill>
                          <a:effectLst/>
                        </a:rPr>
                        <a:t>Massey University, New Zealand</a:t>
                      </a:r>
                      <a:endParaRPr lang="nl-NL" sz="1800" dirty="0">
                        <a:solidFill>
                          <a:srgbClr val="0C2577"/>
                        </a:solidFill>
                        <a:effectLst/>
                        <a:latin typeface="Times New Roman"/>
                        <a:ea typeface="Calibri"/>
                        <a:cs typeface="Times New Roman"/>
                      </a:endParaRPr>
                    </a:p>
                  </a:txBody>
                  <a:tcPr marL="68580" marR="68580" marT="0" marB="0"/>
                </a:tc>
              </a:tr>
              <a:tr h="274316">
                <a:tc>
                  <a:txBody>
                    <a:bodyPr/>
                    <a:lstStyle/>
                    <a:p>
                      <a:pPr>
                        <a:spcAft>
                          <a:spcPts val="0"/>
                        </a:spcAft>
                      </a:pPr>
                      <a:r>
                        <a:rPr lang="en-GB" sz="1800" dirty="0">
                          <a:solidFill>
                            <a:srgbClr val="0C2577"/>
                          </a:solidFill>
                          <a:effectLst/>
                        </a:rPr>
                        <a:t>Barbara </a:t>
                      </a:r>
                      <a:r>
                        <a:rPr lang="en-GB" sz="1800" dirty="0" err="1">
                          <a:solidFill>
                            <a:srgbClr val="0C2577"/>
                          </a:solidFill>
                          <a:effectLst/>
                        </a:rPr>
                        <a:t>Nebel</a:t>
                      </a:r>
                      <a:r>
                        <a:rPr lang="en-GB" sz="1800" dirty="0">
                          <a:solidFill>
                            <a:srgbClr val="0C2577"/>
                          </a:solidFill>
                          <a:effectLst/>
                        </a:rPr>
                        <a:t>  </a:t>
                      </a:r>
                      <a:endParaRPr lang="nl-NL" sz="1800" dirty="0">
                        <a:solidFill>
                          <a:srgbClr val="0C2577"/>
                        </a:solidFill>
                        <a:effectLst/>
                        <a:latin typeface="Times New Roman"/>
                        <a:ea typeface="Calibri"/>
                        <a:cs typeface="Times New Roman"/>
                      </a:endParaRPr>
                    </a:p>
                  </a:txBody>
                  <a:tcPr marL="68580" marR="68580" marT="0" marB="0"/>
                </a:tc>
                <a:tc>
                  <a:txBody>
                    <a:bodyPr/>
                    <a:lstStyle/>
                    <a:p>
                      <a:pPr>
                        <a:spcAft>
                          <a:spcPts val="0"/>
                        </a:spcAft>
                      </a:pPr>
                      <a:r>
                        <a:rPr lang="en-GB" sz="1800" dirty="0" smtClean="0">
                          <a:solidFill>
                            <a:srgbClr val="0C2577"/>
                          </a:solidFill>
                          <a:effectLst/>
                        </a:rPr>
                        <a:t>PE</a:t>
                      </a:r>
                      <a:r>
                        <a:rPr lang="en-GB" sz="1800" baseline="0" dirty="0" smtClean="0">
                          <a:solidFill>
                            <a:srgbClr val="0C2577"/>
                          </a:solidFill>
                          <a:effectLst/>
                        </a:rPr>
                        <a:t> International, New Zealand</a:t>
                      </a:r>
                      <a:endParaRPr lang="nl-NL" sz="1800" dirty="0">
                        <a:solidFill>
                          <a:srgbClr val="0C2577"/>
                        </a:solidFill>
                        <a:effectLst/>
                        <a:latin typeface="Times New Roman"/>
                        <a:ea typeface="Calibri"/>
                        <a:cs typeface="Times New Roman"/>
                      </a:endParaRPr>
                    </a:p>
                  </a:txBody>
                  <a:tcPr marL="68580" marR="68580" marT="0" marB="0"/>
                </a:tc>
              </a:tr>
              <a:tr h="274316">
                <a:tc>
                  <a:txBody>
                    <a:bodyPr/>
                    <a:lstStyle/>
                    <a:p>
                      <a:pPr>
                        <a:spcAft>
                          <a:spcPts val="0"/>
                        </a:spcAft>
                      </a:pPr>
                      <a:r>
                        <a:rPr lang="en-GB" sz="1800" dirty="0">
                          <a:solidFill>
                            <a:srgbClr val="0C2577"/>
                          </a:solidFill>
                          <a:effectLst/>
                        </a:rPr>
                        <a:t>Robert </a:t>
                      </a:r>
                      <a:r>
                        <a:rPr lang="en-GB" sz="1800" dirty="0" err="1">
                          <a:solidFill>
                            <a:srgbClr val="0C2577"/>
                          </a:solidFill>
                          <a:effectLst/>
                        </a:rPr>
                        <a:t>Anex</a:t>
                      </a:r>
                      <a:endParaRPr lang="nl-NL" sz="1800" dirty="0">
                        <a:solidFill>
                          <a:srgbClr val="0C2577"/>
                        </a:solidFill>
                        <a:effectLst/>
                        <a:latin typeface="Times New Roman"/>
                        <a:ea typeface="Calibri"/>
                        <a:cs typeface="Times New Roman"/>
                      </a:endParaRPr>
                    </a:p>
                  </a:txBody>
                  <a:tcPr marL="68580" marR="68580" marT="0" marB="0"/>
                </a:tc>
                <a:tc>
                  <a:txBody>
                    <a:bodyPr/>
                    <a:lstStyle/>
                    <a:p>
                      <a:pPr>
                        <a:spcAft>
                          <a:spcPts val="0"/>
                        </a:spcAft>
                      </a:pPr>
                      <a:r>
                        <a:rPr lang="en-GB" sz="1800" dirty="0" smtClean="0">
                          <a:solidFill>
                            <a:srgbClr val="0C2577"/>
                          </a:solidFill>
                          <a:effectLst/>
                        </a:rPr>
                        <a:t>University of Wisconsin Madison, USA</a:t>
                      </a:r>
                      <a:endParaRPr lang="nl-NL" sz="1800" dirty="0">
                        <a:solidFill>
                          <a:srgbClr val="0C2577"/>
                        </a:solidFill>
                        <a:effectLst/>
                        <a:latin typeface="Times New Roman"/>
                        <a:ea typeface="Calibri"/>
                        <a:cs typeface="Times New Roman"/>
                      </a:endParaRPr>
                    </a:p>
                  </a:txBody>
                  <a:tcPr marL="68580" marR="68580" marT="0" marB="0"/>
                </a:tc>
              </a:tr>
              <a:tr h="274316">
                <a:tc>
                  <a:txBody>
                    <a:bodyPr/>
                    <a:lstStyle/>
                    <a:p>
                      <a:pPr>
                        <a:spcAft>
                          <a:spcPts val="0"/>
                        </a:spcAft>
                      </a:pPr>
                      <a:r>
                        <a:rPr lang="en-GB" sz="1800" dirty="0">
                          <a:solidFill>
                            <a:srgbClr val="0C2577"/>
                          </a:solidFill>
                          <a:effectLst/>
                        </a:rPr>
                        <a:t>Matthias </a:t>
                      </a:r>
                      <a:r>
                        <a:rPr lang="en-GB" sz="1800" dirty="0" err="1">
                          <a:solidFill>
                            <a:srgbClr val="0C2577"/>
                          </a:solidFill>
                          <a:effectLst/>
                        </a:rPr>
                        <a:t>Finkbeiner</a:t>
                      </a:r>
                      <a:endParaRPr lang="nl-NL" sz="1800" dirty="0">
                        <a:solidFill>
                          <a:srgbClr val="0C2577"/>
                        </a:solidFill>
                        <a:effectLst/>
                        <a:latin typeface="Times New Roman"/>
                        <a:ea typeface="Calibri"/>
                        <a:cs typeface="Times New Roman"/>
                      </a:endParaRPr>
                    </a:p>
                  </a:txBody>
                  <a:tcPr marL="68580" marR="68580" marT="0" marB="0"/>
                </a:tc>
                <a:tc>
                  <a:txBody>
                    <a:bodyPr/>
                    <a:lstStyle/>
                    <a:p>
                      <a:pPr>
                        <a:spcAft>
                          <a:spcPts val="0"/>
                        </a:spcAft>
                      </a:pPr>
                      <a:r>
                        <a:rPr lang="en-GB" sz="1800" dirty="0" smtClean="0">
                          <a:solidFill>
                            <a:srgbClr val="0C2577"/>
                          </a:solidFill>
                          <a:effectLst/>
                        </a:rPr>
                        <a:t>Technical University Berlin, Germany</a:t>
                      </a:r>
                      <a:endParaRPr lang="nl-NL" sz="1800" dirty="0">
                        <a:solidFill>
                          <a:srgbClr val="0C2577"/>
                        </a:solidFill>
                        <a:effectLst/>
                        <a:latin typeface="Times New Roman"/>
                        <a:ea typeface="Calibri"/>
                        <a:cs typeface="Times New Roman"/>
                      </a:endParaRPr>
                    </a:p>
                  </a:txBody>
                  <a:tcPr marL="68580" marR="68580" marT="0" marB="0"/>
                </a:tc>
              </a:tr>
              <a:tr h="274316">
                <a:tc>
                  <a:txBody>
                    <a:bodyPr/>
                    <a:lstStyle/>
                    <a:p>
                      <a:pPr>
                        <a:spcAft>
                          <a:spcPts val="0"/>
                        </a:spcAft>
                      </a:pPr>
                      <a:r>
                        <a:rPr lang="en-GB" sz="1800" dirty="0">
                          <a:solidFill>
                            <a:srgbClr val="0C2577"/>
                          </a:solidFill>
                          <a:effectLst/>
                        </a:rPr>
                        <a:t>Göran Finnveden </a:t>
                      </a:r>
                      <a:endParaRPr lang="nl-NL" sz="1800" dirty="0">
                        <a:solidFill>
                          <a:srgbClr val="0C2577"/>
                        </a:solidFill>
                        <a:effectLst/>
                        <a:latin typeface="Times New Roman"/>
                        <a:ea typeface="Calibri"/>
                        <a:cs typeface="Times New Roman"/>
                      </a:endParaRPr>
                    </a:p>
                  </a:txBody>
                  <a:tcPr marL="68580" marR="68580" marT="0" marB="0"/>
                </a:tc>
                <a:tc>
                  <a:txBody>
                    <a:bodyPr/>
                    <a:lstStyle/>
                    <a:p>
                      <a:pPr>
                        <a:spcAft>
                          <a:spcPts val="0"/>
                        </a:spcAft>
                      </a:pPr>
                      <a:r>
                        <a:rPr lang="en-GB" sz="1800" dirty="0" smtClean="0">
                          <a:solidFill>
                            <a:srgbClr val="0C2577"/>
                          </a:solidFill>
                          <a:effectLst/>
                        </a:rPr>
                        <a:t>Royal Institute of Technology, Stockholm, Sweden</a:t>
                      </a:r>
                      <a:endParaRPr lang="nl-NL" sz="1800" dirty="0">
                        <a:solidFill>
                          <a:srgbClr val="0C2577"/>
                        </a:solidFill>
                        <a:effectLst/>
                        <a:latin typeface="Times New Roman"/>
                        <a:ea typeface="Calibri"/>
                        <a:cs typeface="Times New Roman"/>
                      </a:endParaRPr>
                    </a:p>
                  </a:txBody>
                  <a:tcPr marL="68580" marR="68580" marT="0" marB="0"/>
                </a:tc>
              </a:tr>
              <a:tr h="274316">
                <a:tc>
                  <a:txBody>
                    <a:bodyPr/>
                    <a:lstStyle/>
                    <a:p>
                      <a:pPr>
                        <a:spcAft>
                          <a:spcPts val="0"/>
                        </a:spcAft>
                      </a:pPr>
                      <a:r>
                        <a:rPr lang="en-GB" sz="1800" dirty="0">
                          <a:solidFill>
                            <a:srgbClr val="0C2577"/>
                          </a:solidFill>
                          <a:effectLst/>
                        </a:rPr>
                        <a:t>Pere Fullana Palmer</a:t>
                      </a:r>
                      <a:endParaRPr lang="nl-NL" sz="1800" dirty="0">
                        <a:solidFill>
                          <a:srgbClr val="0C2577"/>
                        </a:solidFill>
                        <a:effectLst/>
                        <a:latin typeface="Times New Roman"/>
                        <a:ea typeface="Calibri"/>
                        <a:cs typeface="Times New Roman"/>
                      </a:endParaRPr>
                    </a:p>
                  </a:txBody>
                  <a:tcPr marL="68580" marR="68580" marT="0" marB="0"/>
                </a:tc>
                <a:tc>
                  <a:txBody>
                    <a:bodyPr/>
                    <a:lstStyle/>
                    <a:p>
                      <a:pPr>
                        <a:spcAft>
                          <a:spcPts val="0"/>
                        </a:spcAft>
                      </a:pPr>
                      <a:r>
                        <a:rPr lang="en-GB" sz="1800" dirty="0" err="1" smtClean="0">
                          <a:solidFill>
                            <a:srgbClr val="0C2577"/>
                          </a:solidFill>
                          <a:effectLst/>
                        </a:rPr>
                        <a:t>Escola</a:t>
                      </a:r>
                      <a:r>
                        <a:rPr lang="en-GB" sz="1800" dirty="0" smtClean="0">
                          <a:solidFill>
                            <a:srgbClr val="0C2577"/>
                          </a:solidFill>
                          <a:effectLst/>
                        </a:rPr>
                        <a:t> Superior de </a:t>
                      </a:r>
                      <a:r>
                        <a:rPr lang="en-GB" sz="1800" dirty="0" err="1" smtClean="0">
                          <a:solidFill>
                            <a:srgbClr val="0C2577"/>
                          </a:solidFill>
                          <a:effectLst/>
                        </a:rPr>
                        <a:t>Comerç</a:t>
                      </a:r>
                      <a:r>
                        <a:rPr lang="en-GB" sz="1800" dirty="0" smtClean="0">
                          <a:solidFill>
                            <a:srgbClr val="0C2577"/>
                          </a:solidFill>
                          <a:effectLst/>
                        </a:rPr>
                        <a:t> </a:t>
                      </a:r>
                      <a:r>
                        <a:rPr lang="en-GB" sz="1800" dirty="0" err="1" smtClean="0">
                          <a:solidFill>
                            <a:srgbClr val="0C2577"/>
                          </a:solidFill>
                          <a:effectLst/>
                        </a:rPr>
                        <a:t>Internacional</a:t>
                      </a:r>
                      <a:r>
                        <a:rPr lang="en-GB" sz="1800" dirty="0" smtClean="0">
                          <a:solidFill>
                            <a:srgbClr val="0C2577"/>
                          </a:solidFill>
                          <a:effectLst/>
                        </a:rPr>
                        <a:t>, Barcelona</a:t>
                      </a:r>
                      <a:endParaRPr lang="nl-NL" sz="1800" dirty="0">
                        <a:solidFill>
                          <a:srgbClr val="0C2577"/>
                        </a:solidFill>
                        <a:effectLst/>
                        <a:latin typeface="Times New Roman"/>
                        <a:ea typeface="Calibri"/>
                        <a:cs typeface="Times New Roman"/>
                      </a:endParaRPr>
                    </a:p>
                  </a:txBody>
                  <a:tcPr marL="68580" marR="68580" marT="0" marB="0"/>
                </a:tc>
              </a:tr>
              <a:tr h="274316">
                <a:tc>
                  <a:txBody>
                    <a:bodyPr/>
                    <a:lstStyle/>
                    <a:p>
                      <a:pPr>
                        <a:spcAft>
                          <a:spcPts val="0"/>
                        </a:spcAft>
                      </a:pPr>
                      <a:r>
                        <a:rPr lang="en-GB" sz="1800" dirty="0">
                          <a:solidFill>
                            <a:srgbClr val="0C2577"/>
                          </a:solidFill>
                          <a:effectLst/>
                        </a:rPr>
                        <a:t>Sabrina Spatari</a:t>
                      </a:r>
                      <a:endParaRPr lang="nl-NL" sz="1800" dirty="0">
                        <a:solidFill>
                          <a:srgbClr val="0C2577"/>
                        </a:solidFill>
                        <a:effectLst/>
                        <a:latin typeface="Times New Roman"/>
                        <a:ea typeface="Calibri"/>
                        <a:cs typeface="Times New Roman"/>
                      </a:endParaRPr>
                    </a:p>
                  </a:txBody>
                  <a:tcPr marL="68580" marR="68580" marT="0" marB="0"/>
                </a:tc>
                <a:tc>
                  <a:txBody>
                    <a:bodyPr/>
                    <a:lstStyle/>
                    <a:p>
                      <a:pPr>
                        <a:spcAft>
                          <a:spcPts val="0"/>
                        </a:spcAft>
                      </a:pPr>
                      <a:r>
                        <a:rPr lang="en-GB" sz="1800" dirty="0" smtClean="0">
                          <a:solidFill>
                            <a:srgbClr val="0C2577"/>
                          </a:solidFill>
                          <a:effectLst/>
                        </a:rPr>
                        <a:t>Drexel University, Philadelphia, USA</a:t>
                      </a:r>
                      <a:endParaRPr lang="nl-NL" sz="1800" dirty="0">
                        <a:solidFill>
                          <a:srgbClr val="0C2577"/>
                        </a:solidFill>
                        <a:effectLst/>
                        <a:latin typeface="Times New Roman"/>
                        <a:ea typeface="Calibri"/>
                        <a:cs typeface="Times New Roman"/>
                      </a:endParaRPr>
                    </a:p>
                  </a:txBody>
                  <a:tcPr marL="68580" marR="68580" marT="0" marB="0"/>
                </a:tc>
              </a:tr>
              <a:tr h="274316">
                <a:tc>
                  <a:txBody>
                    <a:bodyPr/>
                    <a:lstStyle/>
                    <a:p>
                      <a:pPr>
                        <a:spcAft>
                          <a:spcPts val="0"/>
                        </a:spcAft>
                      </a:pPr>
                      <a:r>
                        <a:rPr lang="en-GB" sz="1800" dirty="0">
                          <a:solidFill>
                            <a:srgbClr val="0C2577"/>
                          </a:solidFill>
                          <a:effectLst/>
                        </a:rPr>
                        <a:t>Steven Young</a:t>
                      </a:r>
                      <a:endParaRPr lang="nl-NL" sz="1800" dirty="0">
                        <a:solidFill>
                          <a:srgbClr val="0C2577"/>
                        </a:solidFill>
                        <a:effectLst/>
                        <a:latin typeface="Times New Roman"/>
                        <a:ea typeface="Calibri"/>
                        <a:cs typeface="Times New Roman"/>
                      </a:endParaRPr>
                    </a:p>
                  </a:txBody>
                  <a:tcPr marL="68580" marR="68580" marT="0" marB="0"/>
                </a:tc>
                <a:tc>
                  <a:txBody>
                    <a:bodyPr/>
                    <a:lstStyle/>
                    <a:p>
                      <a:pPr>
                        <a:spcAft>
                          <a:spcPts val="0"/>
                        </a:spcAft>
                      </a:pPr>
                      <a:r>
                        <a:rPr lang="en-GB" sz="1800" dirty="0" smtClean="0">
                          <a:solidFill>
                            <a:srgbClr val="0C2577"/>
                          </a:solidFill>
                          <a:effectLst/>
                        </a:rPr>
                        <a:t>University of Waterloo, Canada</a:t>
                      </a:r>
                      <a:endParaRPr lang="nl-NL" sz="1800" dirty="0">
                        <a:solidFill>
                          <a:srgbClr val="0C2577"/>
                        </a:solidFill>
                        <a:effectLst/>
                        <a:latin typeface="Times New Roman"/>
                        <a:ea typeface="Calibri"/>
                        <a:cs typeface="Times New Roman"/>
                      </a:endParaRPr>
                    </a:p>
                  </a:txBody>
                  <a:tcPr marL="68580" marR="68580" marT="0" marB="0"/>
                </a:tc>
              </a:tr>
              <a:tr h="274316">
                <a:tc>
                  <a:txBody>
                    <a:bodyPr/>
                    <a:lstStyle/>
                    <a:p>
                      <a:pPr marL="0" lvl="0" indent="0">
                        <a:spcAft>
                          <a:spcPts val="0"/>
                        </a:spcAft>
                        <a:buSzPts val="1100"/>
                        <a:buFont typeface="Calibri"/>
                        <a:buNone/>
                      </a:pPr>
                      <a:r>
                        <a:rPr lang="en-GB" sz="1800" dirty="0">
                          <a:solidFill>
                            <a:srgbClr val="0C2577"/>
                          </a:solidFill>
                          <a:effectLst/>
                        </a:rPr>
                        <a:t>Bo Weidema</a:t>
                      </a:r>
                      <a:endParaRPr lang="nl-NL" sz="1800" dirty="0">
                        <a:solidFill>
                          <a:srgbClr val="0C2577"/>
                        </a:solidFill>
                        <a:effectLst/>
                        <a:latin typeface="Times New Roman"/>
                        <a:ea typeface="Calibri"/>
                        <a:cs typeface="Times New Roman"/>
                      </a:endParaRPr>
                    </a:p>
                  </a:txBody>
                  <a:tcPr marL="68580" marR="68580" marT="0" marB="0"/>
                </a:tc>
                <a:tc>
                  <a:txBody>
                    <a:bodyPr/>
                    <a:lstStyle/>
                    <a:p>
                      <a:pPr>
                        <a:spcAft>
                          <a:spcPts val="0"/>
                        </a:spcAft>
                      </a:pPr>
                      <a:r>
                        <a:rPr lang="en-GB" sz="1800" dirty="0" smtClean="0">
                          <a:solidFill>
                            <a:srgbClr val="0C2577"/>
                          </a:solidFill>
                          <a:effectLst/>
                        </a:rPr>
                        <a:t>2.-0 LCA consultants, Aalborg East, Denmark</a:t>
                      </a:r>
                      <a:endParaRPr lang="nl-NL" sz="1800" dirty="0">
                        <a:solidFill>
                          <a:srgbClr val="0C2577"/>
                        </a:solidFill>
                        <a:effectLst/>
                        <a:latin typeface="Times New Roman"/>
                        <a:ea typeface="Calibri"/>
                        <a:cs typeface="Times New Roman"/>
                      </a:endParaRPr>
                    </a:p>
                  </a:txBody>
                  <a:tcPr marL="68580" marR="68580" marT="0" marB="0"/>
                </a:tc>
              </a:tr>
              <a:tr h="274316">
                <a:tc>
                  <a:txBody>
                    <a:bodyPr/>
                    <a:lstStyle/>
                    <a:p>
                      <a:pPr marL="0" lvl="0" indent="0">
                        <a:spcAft>
                          <a:spcPts val="0"/>
                        </a:spcAft>
                        <a:buSzPts val="1100"/>
                        <a:buFont typeface="Calibri"/>
                        <a:buNone/>
                      </a:pPr>
                      <a:r>
                        <a:rPr lang="en-GB" sz="1800" dirty="0" err="1" smtClean="0">
                          <a:solidFill>
                            <a:srgbClr val="0C2577"/>
                          </a:solidFill>
                          <a:effectLst/>
                        </a:rPr>
                        <a:t>Alissa</a:t>
                      </a:r>
                      <a:r>
                        <a:rPr lang="en-GB" sz="1800" dirty="0" smtClean="0">
                          <a:solidFill>
                            <a:srgbClr val="0C2577"/>
                          </a:solidFill>
                          <a:effectLst/>
                        </a:rPr>
                        <a:t> </a:t>
                      </a:r>
                      <a:r>
                        <a:rPr lang="en-GB" sz="1800" dirty="0">
                          <a:solidFill>
                            <a:srgbClr val="0C2577"/>
                          </a:solidFill>
                          <a:effectLst/>
                        </a:rPr>
                        <a:t>Kendall</a:t>
                      </a:r>
                      <a:endParaRPr lang="nl-NL" sz="1800" dirty="0">
                        <a:solidFill>
                          <a:srgbClr val="0C2577"/>
                        </a:solidFill>
                        <a:effectLst/>
                        <a:latin typeface="Times New Roman"/>
                        <a:ea typeface="Calibri"/>
                        <a:cs typeface="Times New Roman"/>
                      </a:endParaRPr>
                    </a:p>
                  </a:txBody>
                  <a:tcPr marL="68580" marR="68580" marT="0" marB="0"/>
                </a:tc>
                <a:tc>
                  <a:txBody>
                    <a:bodyPr/>
                    <a:lstStyle/>
                    <a:p>
                      <a:pPr>
                        <a:spcAft>
                          <a:spcPts val="0"/>
                        </a:spcAft>
                      </a:pPr>
                      <a:r>
                        <a:rPr lang="en-GB" sz="1800" dirty="0" smtClean="0">
                          <a:solidFill>
                            <a:srgbClr val="0C2577"/>
                          </a:solidFill>
                          <a:effectLst/>
                        </a:rPr>
                        <a:t>UC Davis, Civil and Environmental Engineering, USA</a:t>
                      </a:r>
                      <a:endParaRPr lang="nl-NL" sz="1800" dirty="0">
                        <a:solidFill>
                          <a:srgbClr val="0C2577"/>
                        </a:solidFill>
                        <a:effectLst/>
                        <a:latin typeface="Times New Roman"/>
                        <a:ea typeface="Calibri"/>
                        <a:cs typeface="Times New Roman"/>
                      </a:endParaRPr>
                    </a:p>
                  </a:txBody>
                  <a:tcPr marL="68580" marR="68580" marT="0" marB="0"/>
                </a:tc>
              </a:tr>
              <a:tr h="274316">
                <a:tc>
                  <a:txBody>
                    <a:bodyPr/>
                    <a:lstStyle/>
                    <a:p>
                      <a:pPr marL="0" lvl="0" indent="0">
                        <a:spcAft>
                          <a:spcPts val="0"/>
                        </a:spcAft>
                        <a:buSzPts val="1100"/>
                        <a:buFont typeface="Calibri"/>
                        <a:buNone/>
                      </a:pPr>
                      <a:r>
                        <a:rPr lang="en-GB" sz="1800" dirty="0" smtClean="0">
                          <a:solidFill>
                            <a:srgbClr val="0C2577"/>
                          </a:solidFill>
                          <a:effectLst/>
                        </a:rPr>
                        <a:t>Josh </a:t>
                      </a:r>
                      <a:r>
                        <a:rPr lang="en-GB" sz="1800" dirty="0">
                          <a:solidFill>
                            <a:srgbClr val="0C2577"/>
                          </a:solidFill>
                          <a:effectLst/>
                        </a:rPr>
                        <a:t>Newell </a:t>
                      </a:r>
                      <a:endParaRPr lang="nl-NL" sz="1800" dirty="0">
                        <a:solidFill>
                          <a:srgbClr val="0C2577"/>
                        </a:solidFill>
                        <a:effectLst/>
                        <a:latin typeface="Times New Roman"/>
                        <a:ea typeface="Calibri"/>
                        <a:cs typeface="Times New Roman"/>
                      </a:endParaRPr>
                    </a:p>
                  </a:txBody>
                  <a:tcPr marL="68580" marR="68580" marT="0" marB="0"/>
                </a:tc>
                <a:tc>
                  <a:txBody>
                    <a:bodyPr/>
                    <a:lstStyle/>
                    <a:p>
                      <a:pPr>
                        <a:spcAft>
                          <a:spcPts val="0"/>
                        </a:spcAft>
                      </a:pPr>
                      <a:r>
                        <a:rPr lang="en-GB" sz="1800" dirty="0">
                          <a:solidFill>
                            <a:srgbClr val="0C2577"/>
                          </a:solidFill>
                          <a:effectLst/>
                        </a:rPr>
                        <a:t>University of Michigan, </a:t>
                      </a:r>
                      <a:r>
                        <a:rPr lang="en-GB" sz="1800" dirty="0" smtClean="0">
                          <a:solidFill>
                            <a:srgbClr val="0C2577"/>
                          </a:solidFill>
                          <a:effectLst/>
                        </a:rPr>
                        <a:t>Ann </a:t>
                      </a:r>
                      <a:r>
                        <a:rPr lang="en-GB" sz="1800" dirty="0" err="1" smtClean="0">
                          <a:solidFill>
                            <a:srgbClr val="0C2577"/>
                          </a:solidFill>
                          <a:effectLst/>
                        </a:rPr>
                        <a:t>Arbor</a:t>
                      </a:r>
                      <a:r>
                        <a:rPr lang="en-GB" sz="1800" dirty="0" smtClean="0">
                          <a:solidFill>
                            <a:srgbClr val="0C2577"/>
                          </a:solidFill>
                          <a:effectLst/>
                        </a:rPr>
                        <a:t>, MI, USA</a:t>
                      </a:r>
                      <a:endParaRPr lang="nl-NL" sz="1800" dirty="0">
                        <a:solidFill>
                          <a:srgbClr val="0C2577"/>
                        </a:solidFill>
                        <a:effectLst/>
                        <a:latin typeface="Times New Roman"/>
                        <a:ea typeface="Calibri"/>
                        <a:cs typeface="Times New Roman"/>
                      </a:endParaRPr>
                    </a:p>
                  </a:txBody>
                  <a:tcPr marL="68580" marR="68580" marT="0" marB="0"/>
                </a:tc>
              </a:tr>
            </a:tbl>
          </a:graphicData>
        </a:graphic>
      </p:graphicFrame>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nl-NL" dirty="0"/>
              <a:t>Past </a:t>
            </a:r>
            <a:r>
              <a:rPr lang="nl-NL" dirty="0" err="1"/>
              <a:t>activities</a:t>
            </a:r>
            <a:r>
              <a:rPr lang="nl-NL" dirty="0"/>
              <a:t> (2013-2015</a:t>
            </a:r>
            <a:r>
              <a:rPr lang="nl-NL" dirty="0" smtClean="0"/>
              <a:t>)</a:t>
            </a:r>
            <a:endParaRPr lang="nl-NL" dirty="0"/>
          </a:p>
        </p:txBody>
      </p:sp>
      <p:sp>
        <p:nvSpPr>
          <p:cNvPr id="3" name="Content Placeholder 2"/>
          <p:cNvSpPr>
            <a:spLocks noGrp="1"/>
          </p:cNvSpPr>
          <p:nvPr>
            <p:ph idx="1"/>
          </p:nvPr>
        </p:nvSpPr>
        <p:spPr/>
        <p:txBody>
          <a:bodyPr/>
          <a:lstStyle/>
          <a:p>
            <a:r>
              <a:rPr lang="en-US" dirty="0"/>
              <a:t>Topical </a:t>
            </a:r>
            <a:r>
              <a:rPr lang="en-US" dirty="0" smtClean="0"/>
              <a:t>groups:</a:t>
            </a:r>
          </a:p>
          <a:p>
            <a:pPr lvl="1"/>
            <a:r>
              <a:rPr lang="en-US" dirty="0" smtClean="0"/>
              <a:t>LCA &amp; Construction group</a:t>
            </a:r>
          </a:p>
          <a:p>
            <a:pPr lvl="1"/>
            <a:r>
              <a:rPr lang="en-US" dirty="0" smtClean="0"/>
              <a:t>CLCA and ALCA</a:t>
            </a:r>
            <a:endParaRPr lang="en-US" dirty="0"/>
          </a:p>
          <a:p>
            <a:endParaRPr lang="en-US" dirty="0" smtClean="0"/>
          </a:p>
          <a:p>
            <a:r>
              <a:rPr lang="en-US" dirty="0" smtClean="0"/>
              <a:t>A session </a:t>
            </a:r>
            <a:r>
              <a:rPr lang="en-US" dirty="0"/>
              <a:t>on “Experiences with and criticisms of LCA as a tool for supporting policies, certification, eco-labelling and (bio-energy) performance-based </a:t>
            </a:r>
            <a:r>
              <a:rPr lang="en-US" dirty="0" smtClean="0"/>
              <a:t>regulation” was </a:t>
            </a:r>
            <a:r>
              <a:rPr lang="en-US" dirty="0" err="1" smtClean="0"/>
              <a:t>organised</a:t>
            </a:r>
            <a:r>
              <a:rPr lang="en-US" dirty="0" smtClean="0"/>
              <a:t> at the SETAC </a:t>
            </a:r>
            <a:r>
              <a:rPr lang="en-US" dirty="0"/>
              <a:t>case study symposium (November 2013, </a:t>
            </a:r>
            <a:r>
              <a:rPr lang="en-US" dirty="0" smtClean="0"/>
              <a:t>Rome)</a:t>
            </a:r>
          </a:p>
          <a:p>
            <a:pPr lvl="1"/>
            <a:r>
              <a:rPr lang="en-US" dirty="0" smtClean="0"/>
              <a:t>SETAC </a:t>
            </a:r>
            <a:r>
              <a:rPr lang="en-US" dirty="0"/>
              <a:t>cooperation still open for further discussion</a:t>
            </a:r>
          </a:p>
          <a:p>
            <a:r>
              <a:rPr lang="en-US" dirty="0" err="1"/>
              <a:t>Wiggio</a:t>
            </a:r>
            <a:r>
              <a:rPr lang="en-US" dirty="0"/>
              <a:t> platform, etc.</a:t>
            </a:r>
          </a:p>
          <a:p>
            <a:endParaRPr lang="nl-NL" dirty="0"/>
          </a:p>
        </p:txBody>
      </p:sp>
    </p:spTree>
    <p:extLst>
      <p:ext uri="{BB962C8B-B14F-4D97-AF65-F5344CB8AC3E}">
        <p14:creationId xmlns:p14="http://schemas.microsoft.com/office/powerpoint/2010/main" val="184377598"/>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nl-NL" dirty="0"/>
              <a:t>Past </a:t>
            </a:r>
            <a:r>
              <a:rPr lang="nl-NL" dirty="0" err="1"/>
              <a:t>activities</a:t>
            </a:r>
            <a:r>
              <a:rPr lang="nl-NL" dirty="0"/>
              <a:t> (2013-2015</a:t>
            </a:r>
            <a:r>
              <a:rPr lang="nl-NL" dirty="0" smtClean="0"/>
              <a:t>)</a:t>
            </a:r>
            <a:endParaRPr lang="nl-NL" dirty="0"/>
          </a:p>
        </p:txBody>
      </p:sp>
      <p:sp>
        <p:nvSpPr>
          <p:cNvPr id="3" name="Content Placeholder 2"/>
          <p:cNvSpPr>
            <a:spLocks noGrp="1"/>
          </p:cNvSpPr>
          <p:nvPr>
            <p:ph idx="1"/>
          </p:nvPr>
        </p:nvSpPr>
        <p:spPr/>
        <p:txBody>
          <a:bodyPr/>
          <a:lstStyle/>
          <a:p>
            <a:r>
              <a:rPr lang="en-US" dirty="0" smtClean="0"/>
              <a:t>A session </a:t>
            </a:r>
            <a:r>
              <a:rPr lang="en-US" dirty="0"/>
              <a:t>on “Experiences with and criticisms of LCA as a tool for supporting policies, certification, eco-labelling and (bio-energy) performance-based </a:t>
            </a:r>
            <a:r>
              <a:rPr lang="en-US" dirty="0" smtClean="0"/>
              <a:t>regulation” was </a:t>
            </a:r>
            <a:r>
              <a:rPr lang="en-US" dirty="0" err="1" smtClean="0"/>
              <a:t>organised</a:t>
            </a:r>
            <a:r>
              <a:rPr lang="en-US" dirty="0" smtClean="0"/>
              <a:t> at the SETAC </a:t>
            </a:r>
            <a:r>
              <a:rPr lang="en-US" dirty="0"/>
              <a:t>case study symposium (November 2013, </a:t>
            </a:r>
            <a:r>
              <a:rPr lang="en-US" dirty="0" smtClean="0"/>
              <a:t>Rome)</a:t>
            </a:r>
          </a:p>
          <a:p>
            <a:pPr lvl="1"/>
            <a:r>
              <a:rPr lang="en-US" dirty="0" smtClean="0"/>
              <a:t>SETAC </a:t>
            </a:r>
            <a:r>
              <a:rPr lang="en-US" dirty="0"/>
              <a:t>cooperation still open for further discussion</a:t>
            </a:r>
          </a:p>
          <a:p>
            <a:endParaRPr lang="nl-NL" dirty="0"/>
          </a:p>
        </p:txBody>
      </p:sp>
    </p:spTree>
    <p:extLst>
      <p:ext uri="{BB962C8B-B14F-4D97-AF65-F5344CB8AC3E}">
        <p14:creationId xmlns:p14="http://schemas.microsoft.com/office/powerpoint/2010/main" val="1694347693"/>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nl-NL" dirty="0"/>
              <a:t>Past </a:t>
            </a:r>
            <a:r>
              <a:rPr lang="nl-NL" dirty="0" err="1"/>
              <a:t>activities</a:t>
            </a:r>
            <a:r>
              <a:rPr lang="nl-NL" dirty="0"/>
              <a:t> (2013-2015</a:t>
            </a:r>
            <a:r>
              <a:rPr lang="nl-NL" dirty="0" smtClean="0"/>
              <a:t>)</a:t>
            </a:r>
            <a:endParaRPr lang="nl-NL" dirty="0"/>
          </a:p>
        </p:txBody>
      </p:sp>
      <p:pic>
        <p:nvPicPr>
          <p:cNvPr id="1026" name="Picture 2"/>
          <p:cNvPicPr>
            <a:picLocks noChangeAspect="1" noChangeArrowheads="1"/>
          </p:cNvPicPr>
          <p:nvPr/>
        </p:nvPicPr>
        <p:blipFill rotWithShape="1">
          <a:blip r:embed="rId2">
            <a:extLst>
              <a:ext uri="{28A0092B-C50C-407E-A947-70E740481C1C}">
                <a14:useLocalDpi xmlns:a14="http://schemas.microsoft.com/office/drawing/2010/main" val="0"/>
              </a:ext>
            </a:extLst>
          </a:blip>
          <a:srcRect l="17948" t="11798" r="19045" b="-117"/>
          <a:stretch/>
        </p:blipFill>
        <p:spPr bwMode="auto">
          <a:xfrm>
            <a:off x="1043608" y="980728"/>
            <a:ext cx="6696744" cy="587911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379336967"/>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nl-NL" dirty="0"/>
              <a:t>Past </a:t>
            </a:r>
            <a:r>
              <a:rPr lang="nl-NL" dirty="0" err="1"/>
              <a:t>activities</a:t>
            </a:r>
            <a:r>
              <a:rPr lang="nl-NL" dirty="0"/>
              <a:t> (2013-2015</a:t>
            </a:r>
            <a:r>
              <a:rPr lang="nl-NL" dirty="0" smtClean="0"/>
              <a:t>)</a:t>
            </a:r>
            <a:endParaRPr lang="nl-NL" dirty="0"/>
          </a:p>
        </p:txBody>
      </p:sp>
      <p:sp>
        <p:nvSpPr>
          <p:cNvPr id="3" name="Content Placeholder 2"/>
          <p:cNvSpPr>
            <a:spLocks noGrp="1"/>
          </p:cNvSpPr>
          <p:nvPr>
            <p:ph idx="1"/>
          </p:nvPr>
        </p:nvSpPr>
        <p:spPr/>
        <p:txBody>
          <a:bodyPr/>
          <a:lstStyle/>
          <a:p>
            <a:r>
              <a:rPr lang="en-US" dirty="0" err="1" smtClean="0"/>
              <a:t>Wiggio</a:t>
            </a:r>
            <a:r>
              <a:rPr lang="en-US" dirty="0" smtClean="0"/>
              <a:t> platform established</a:t>
            </a:r>
          </a:p>
          <a:p>
            <a:pPr lvl="1"/>
            <a:r>
              <a:rPr lang="en-US" dirty="0" smtClean="0"/>
              <a:t>Thanks to </a:t>
            </a:r>
            <a:r>
              <a:rPr lang="en-US" dirty="0" err="1" smtClean="0"/>
              <a:t>Chongyang</a:t>
            </a:r>
            <a:r>
              <a:rPr lang="en-US" dirty="0" smtClean="0"/>
              <a:t> Du, </a:t>
            </a:r>
            <a:r>
              <a:rPr lang="en-US" dirty="0" err="1" smtClean="0"/>
              <a:t>Sheetal</a:t>
            </a:r>
            <a:r>
              <a:rPr lang="en-US" dirty="0" smtClean="0"/>
              <a:t> </a:t>
            </a:r>
            <a:r>
              <a:rPr lang="en-US" dirty="0" err="1" smtClean="0"/>
              <a:t>Gavankar</a:t>
            </a:r>
            <a:r>
              <a:rPr lang="en-US" dirty="0" smtClean="0"/>
              <a:t> and Stefania Pizzirani</a:t>
            </a:r>
          </a:p>
          <a:p>
            <a:pPr lvl="1"/>
            <a:r>
              <a:rPr lang="en-GB" dirty="0" smtClean="0"/>
              <a:t>ISIE-LCSA members were invited to join the group in October 2013</a:t>
            </a:r>
          </a:p>
          <a:p>
            <a:pPr lvl="1"/>
            <a:r>
              <a:rPr lang="en-GB" dirty="0" smtClean="0"/>
              <a:t>Some conversations were started up but soon ‘died’ out </a:t>
            </a:r>
            <a:r>
              <a:rPr lang="en-GB" dirty="0">
                <a:sym typeface="Wingdings"/>
              </a:rPr>
              <a:t></a:t>
            </a:r>
            <a:endParaRPr lang="en-GB" dirty="0" smtClean="0"/>
          </a:p>
          <a:p>
            <a:pPr lvl="1"/>
            <a:r>
              <a:rPr lang="en-GB" dirty="0" smtClean="0"/>
              <a:t>Literature links were added in March 2014 by your chair, Stefania added one link and after that nobody added further links </a:t>
            </a:r>
            <a:r>
              <a:rPr lang="en-GB" dirty="0" smtClean="0">
                <a:sym typeface="Wingdings"/>
              </a:rPr>
              <a:t></a:t>
            </a:r>
          </a:p>
          <a:p>
            <a:pPr lvl="1"/>
            <a:r>
              <a:rPr lang="en-GB" dirty="0" smtClean="0">
                <a:sym typeface="Wingdings"/>
              </a:rPr>
              <a:t>What do we want with this platform?</a:t>
            </a:r>
            <a:endParaRPr lang="nl-NL" dirty="0"/>
          </a:p>
        </p:txBody>
      </p:sp>
    </p:spTree>
    <p:extLst>
      <p:ext uri="{BB962C8B-B14F-4D97-AF65-F5344CB8AC3E}">
        <p14:creationId xmlns:p14="http://schemas.microsoft.com/office/powerpoint/2010/main" val="1071148389"/>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Evaluation of past activities</a:t>
            </a:r>
            <a:endParaRPr lang="nl-NL" dirty="0"/>
          </a:p>
        </p:txBody>
      </p:sp>
      <p:sp>
        <p:nvSpPr>
          <p:cNvPr id="3" name="Content Placeholder 2"/>
          <p:cNvSpPr>
            <a:spLocks noGrp="1"/>
          </p:cNvSpPr>
          <p:nvPr>
            <p:ph idx="1"/>
          </p:nvPr>
        </p:nvSpPr>
        <p:spPr/>
        <p:txBody>
          <a:bodyPr/>
          <a:lstStyle/>
          <a:p>
            <a:r>
              <a:rPr lang="en-US" dirty="0" smtClean="0"/>
              <a:t>What went well:</a:t>
            </a:r>
          </a:p>
          <a:p>
            <a:pPr lvl="1"/>
            <a:r>
              <a:rPr lang="en-US" dirty="0" smtClean="0"/>
              <a:t>Exposure of ISIE and ISIE-LCSA section through LCM </a:t>
            </a:r>
            <a:r>
              <a:rPr lang="en-US" dirty="0" err="1" smtClean="0"/>
              <a:t>Gothenborg</a:t>
            </a:r>
            <a:r>
              <a:rPr lang="en-US" dirty="0" smtClean="0"/>
              <a:t> conference and SETAC-Case Study Symposium Rome sessions </a:t>
            </a:r>
          </a:p>
          <a:p>
            <a:pPr lvl="1"/>
            <a:r>
              <a:rPr lang="en-US" dirty="0" smtClean="0"/>
              <a:t>Inauguration of topical groups</a:t>
            </a:r>
          </a:p>
          <a:p>
            <a:pPr lvl="1"/>
            <a:r>
              <a:rPr lang="en-US" dirty="0" smtClean="0"/>
              <a:t>Development and cooperation of </a:t>
            </a:r>
            <a:r>
              <a:rPr lang="en-US" dirty="0" err="1" smtClean="0"/>
              <a:t>Wiggio</a:t>
            </a:r>
            <a:r>
              <a:rPr lang="en-US" dirty="0" smtClean="0"/>
              <a:t> platform and some first exchanges/discussion</a:t>
            </a:r>
            <a:endParaRPr lang="nl-NL" dirty="0"/>
          </a:p>
        </p:txBody>
      </p:sp>
    </p:spTree>
    <p:extLst>
      <p:ext uri="{BB962C8B-B14F-4D97-AF65-F5344CB8AC3E}">
        <p14:creationId xmlns:p14="http://schemas.microsoft.com/office/powerpoint/2010/main" val="372460636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Evaluation of past activities</a:t>
            </a:r>
            <a:endParaRPr lang="nl-NL" dirty="0"/>
          </a:p>
        </p:txBody>
      </p:sp>
      <p:sp>
        <p:nvSpPr>
          <p:cNvPr id="3" name="Content Placeholder 2"/>
          <p:cNvSpPr>
            <a:spLocks noGrp="1"/>
          </p:cNvSpPr>
          <p:nvPr>
            <p:ph idx="1"/>
          </p:nvPr>
        </p:nvSpPr>
        <p:spPr/>
        <p:txBody>
          <a:bodyPr/>
          <a:lstStyle/>
          <a:p>
            <a:r>
              <a:rPr lang="en-US" dirty="0" smtClean="0"/>
              <a:t>What didn’t go so well:</a:t>
            </a:r>
          </a:p>
          <a:p>
            <a:pPr lvl="1"/>
            <a:r>
              <a:rPr lang="en-US" dirty="0" smtClean="0"/>
              <a:t>Participation of ISIE(-LCSA) community in conference and symposium sessions mentioned</a:t>
            </a:r>
          </a:p>
          <a:p>
            <a:pPr lvl="1"/>
            <a:r>
              <a:rPr lang="en-US" dirty="0" smtClean="0"/>
              <a:t>Progress on papers of topical groups</a:t>
            </a:r>
          </a:p>
          <a:p>
            <a:pPr lvl="1"/>
            <a:r>
              <a:rPr lang="en-US" dirty="0" smtClean="0"/>
              <a:t>Active involvement on </a:t>
            </a:r>
            <a:r>
              <a:rPr lang="en-US" dirty="0" err="1" smtClean="0"/>
              <a:t>Wiggio</a:t>
            </a:r>
            <a:r>
              <a:rPr lang="en-US" dirty="0" smtClean="0"/>
              <a:t> platform</a:t>
            </a:r>
          </a:p>
          <a:p>
            <a:pPr lvl="1"/>
            <a:endParaRPr lang="en-US" dirty="0"/>
          </a:p>
          <a:p>
            <a:pPr lvl="1"/>
            <a:endParaRPr lang="en-US" dirty="0" smtClean="0"/>
          </a:p>
          <a:p>
            <a:pPr lvl="1"/>
            <a:endParaRPr lang="en-US" dirty="0"/>
          </a:p>
          <a:p>
            <a:r>
              <a:rPr lang="en-US" dirty="0" smtClean="0"/>
              <a:t>TIME ….. </a:t>
            </a:r>
            <a:endParaRPr lang="nl-NL" dirty="0"/>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427984" y="3504892"/>
            <a:ext cx="4583980" cy="302045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4" name="TextBox 3"/>
          <p:cNvSpPr txBox="1"/>
          <p:nvPr/>
        </p:nvSpPr>
        <p:spPr>
          <a:xfrm>
            <a:off x="899592" y="5373216"/>
            <a:ext cx="3168352" cy="523220"/>
          </a:xfrm>
          <a:prstGeom prst="rect">
            <a:avLst/>
          </a:prstGeom>
          <a:noFill/>
        </p:spPr>
        <p:txBody>
          <a:bodyPr wrap="square" rtlCol="0">
            <a:spAutoFit/>
          </a:bodyPr>
          <a:lstStyle/>
          <a:p>
            <a:r>
              <a:rPr lang="en-US" sz="2800" dirty="0">
                <a:solidFill>
                  <a:srgbClr val="0C2577"/>
                </a:solidFill>
                <a:latin typeface="Times New Roman" panose="02020603050405020304" pitchFamily="18" charset="0"/>
                <a:cs typeface="Times New Roman" panose="02020603050405020304" pitchFamily="18" charset="0"/>
              </a:rPr>
              <a:t>w</a:t>
            </a:r>
            <a:r>
              <a:rPr lang="en-US" sz="2800" dirty="0" smtClean="0">
                <a:solidFill>
                  <a:srgbClr val="0C2577"/>
                </a:solidFill>
                <a:latin typeface="Times New Roman" panose="02020603050405020304" pitchFamily="18" charset="0"/>
                <a:cs typeface="Times New Roman" panose="02020603050405020304" pitchFamily="18" charset="0"/>
              </a:rPr>
              <a:t>e’re all too busy</a:t>
            </a:r>
            <a:endParaRPr lang="nl-NL" sz="2800" dirty="0">
              <a:solidFill>
                <a:srgbClr val="0C2577"/>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0080968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96305" y="333375"/>
            <a:ext cx="8424167" cy="633413"/>
          </a:xfrm>
        </p:spPr>
        <p:txBody>
          <a:bodyPr/>
          <a:lstStyle/>
          <a:p>
            <a:r>
              <a:rPr lang="en-GB" dirty="0" smtClean="0"/>
              <a:t>New activities; reference to Working Plan </a:t>
            </a:r>
            <a:r>
              <a:rPr lang="en-GB" sz="1600" dirty="0" smtClean="0"/>
              <a:t>(ISIE-LCSA_workingplan2012-2014_final_July2012.pdf)</a:t>
            </a:r>
            <a:endParaRPr lang="en-GB" sz="1600" dirty="0"/>
          </a:p>
        </p:txBody>
      </p:sp>
      <p:sp>
        <p:nvSpPr>
          <p:cNvPr id="3" name="Content Placeholder 2"/>
          <p:cNvSpPr>
            <a:spLocks noGrp="1"/>
          </p:cNvSpPr>
          <p:nvPr>
            <p:ph idx="1"/>
          </p:nvPr>
        </p:nvSpPr>
        <p:spPr/>
        <p:txBody>
          <a:bodyPr/>
          <a:lstStyle/>
          <a:p>
            <a:r>
              <a:rPr lang="en-GB" dirty="0" smtClean="0"/>
              <a:t>WP builds on two principles:</a:t>
            </a:r>
          </a:p>
          <a:p>
            <a:pPr lvl="1"/>
            <a:r>
              <a:rPr lang="en-GB" dirty="0" smtClean="0"/>
              <a:t>everybody is busy</a:t>
            </a:r>
            <a:endParaRPr lang="en-GB" dirty="0"/>
          </a:p>
          <a:p>
            <a:pPr lvl="1"/>
            <a:r>
              <a:rPr lang="en-GB" dirty="0" smtClean="0"/>
              <a:t>nobody wants additional travelling</a:t>
            </a:r>
          </a:p>
          <a:p>
            <a:endParaRPr lang="en-GB" dirty="0" smtClean="0"/>
          </a:p>
          <a:p>
            <a:r>
              <a:rPr lang="en-GB" dirty="0" smtClean="0"/>
              <a:t>Two objectives:</a:t>
            </a:r>
          </a:p>
          <a:p>
            <a:pPr lvl="1"/>
            <a:r>
              <a:rPr lang="en-GB" dirty="0" smtClean="0"/>
              <a:t>provide functions</a:t>
            </a:r>
          </a:p>
          <a:p>
            <a:pPr lvl="1"/>
            <a:r>
              <a:rPr lang="en-GB" dirty="0" smtClean="0"/>
              <a:t>create some real activities</a:t>
            </a:r>
          </a:p>
        </p:txBody>
      </p:sp>
    </p:spTree>
    <p:extLst>
      <p:ext uri="{BB962C8B-B14F-4D97-AF65-F5344CB8AC3E}">
        <p14:creationId xmlns:p14="http://schemas.microsoft.com/office/powerpoint/2010/main" val="1839131011"/>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23528" y="333375"/>
            <a:ext cx="8568183" cy="633413"/>
          </a:xfrm>
        </p:spPr>
        <p:txBody>
          <a:bodyPr/>
          <a:lstStyle/>
          <a:p>
            <a:r>
              <a:rPr lang="en-GB" dirty="0"/>
              <a:t>New </a:t>
            </a:r>
            <a:r>
              <a:rPr lang="en-GB" dirty="0" smtClean="0"/>
              <a:t>activities; </a:t>
            </a:r>
            <a:r>
              <a:rPr lang="en-GB" dirty="0"/>
              <a:t>reference to Working </a:t>
            </a:r>
            <a:r>
              <a:rPr lang="en-GB" dirty="0" smtClean="0"/>
              <a:t>Plan functions</a:t>
            </a:r>
            <a:endParaRPr lang="en-GB" dirty="0"/>
          </a:p>
        </p:txBody>
      </p:sp>
      <p:sp>
        <p:nvSpPr>
          <p:cNvPr id="3" name="Content Placeholder 2"/>
          <p:cNvSpPr>
            <a:spLocks noGrp="1"/>
          </p:cNvSpPr>
          <p:nvPr>
            <p:ph idx="1"/>
          </p:nvPr>
        </p:nvSpPr>
        <p:spPr/>
        <p:txBody>
          <a:bodyPr/>
          <a:lstStyle/>
          <a:p>
            <a:r>
              <a:rPr lang="en-GB" dirty="0"/>
              <a:t>Hallway virtual </a:t>
            </a:r>
            <a:r>
              <a:rPr lang="en-GB" dirty="0" smtClean="0"/>
              <a:t>networking:</a:t>
            </a:r>
          </a:p>
          <a:p>
            <a:pPr lvl="1"/>
            <a:r>
              <a:rPr lang="en-GB" dirty="0" smtClean="0"/>
              <a:t>who is doing what on LCSA?</a:t>
            </a:r>
          </a:p>
          <a:p>
            <a:pPr lvl="1"/>
            <a:r>
              <a:rPr lang="en-GB" dirty="0" smtClean="0"/>
              <a:t>discussion groups</a:t>
            </a:r>
          </a:p>
          <a:p>
            <a:pPr lvl="1"/>
            <a:r>
              <a:rPr lang="en-GB" dirty="0" smtClean="0"/>
              <a:t>sharing news</a:t>
            </a:r>
          </a:p>
          <a:p>
            <a:pPr lvl="1"/>
            <a:r>
              <a:rPr lang="en-GB" dirty="0" smtClean="0"/>
              <a:t>networking</a:t>
            </a:r>
          </a:p>
          <a:p>
            <a:pPr lvl="1"/>
            <a:r>
              <a:rPr lang="en-GB" dirty="0" smtClean="0"/>
              <a:t>drafting proposals, finding partners</a:t>
            </a:r>
          </a:p>
          <a:p>
            <a:pPr lvl="1"/>
            <a:r>
              <a:rPr lang="en-GB" dirty="0" smtClean="0"/>
              <a:t>thematic pages</a:t>
            </a:r>
          </a:p>
          <a:p>
            <a:pPr lvl="1"/>
            <a:r>
              <a:rPr lang="en-US" dirty="0"/>
              <a:t>LinkedIn group for the ISIE-LCSA </a:t>
            </a:r>
            <a:r>
              <a:rPr lang="en-US" dirty="0" smtClean="0"/>
              <a:t>membership</a:t>
            </a:r>
          </a:p>
          <a:p>
            <a:pPr lvl="1"/>
            <a:r>
              <a:rPr lang="en-GB" dirty="0" smtClean="0"/>
              <a:t>Virtual </a:t>
            </a:r>
            <a:r>
              <a:rPr lang="en-GB" dirty="0"/>
              <a:t>platform: </a:t>
            </a:r>
            <a:r>
              <a:rPr lang="en-GB" dirty="0" err="1" smtClean="0"/>
              <a:t>Wiggio</a:t>
            </a:r>
            <a:endParaRPr lang="en-GB" dirty="0" smtClean="0"/>
          </a:p>
          <a:p>
            <a:r>
              <a:rPr lang="en-GB" dirty="0" smtClean="0"/>
              <a:t>Public website</a:t>
            </a:r>
          </a:p>
          <a:p>
            <a:r>
              <a:rPr lang="en-GB" dirty="0" smtClean="0"/>
              <a:t>Physical meetings: today, ..</a:t>
            </a:r>
            <a:endParaRPr lang="en-GB" dirty="0"/>
          </a:p>
          <a:p>
            <a:endParaRPr lang="en-GB" dirty="0"/>
          </a:p>
        </p:txBody>
      </p:sp>
    </p:spTree>
    <p:extLst>
      <p:ext uri="{BB962C8B-B14F-4D97-AF65-F5344CB8AC3E}">
        <p14:creationId xmlns:p14="http://schemas.microsoft.com/office/powerpoint/2010/main" val="2975575029"/>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23528" y="333375"/>
            <a:ext cx="8496175" cy="633413"/>
          </a:xfrm>
        </p:spPr>
        <p:txBody>
          <a:bodyPr/>
          <a:lstStyle/>
          <a:p>
            <a:r>
              <a:rPr lang="en-GB" dirty="0"/>
              <a:t>New activities; reference to Working </a:t>
            </a:r>
            <a:r>
              <a:rPr lang="en-GB" dirty="0" smtClean="0"/>
              <a:t>Plan activities</a:t>
            </a:r>
            <a:endParaRPr lang="en-GB" dirty="0"/>
          </a:p>
        </p:txBody>
      </p:sp>
      <p:sp>
        <p:nvSpPr>
          <p:cNvPr id="3" name="Content Placeholder 2"/>
          <p:cNvSpPr>
            <a:spLocks noGrp="1"/>
          </p:cNvSpPr>
          <p:nvPr>
            <p:ph idx="1"/>
          </p:nvPr>
        </p:nvSpPr>
        <p:spPr/>
        <p:txBody>
          <a:bodyPr/>
          <a:lstStyle/>
          <a:p>
            <a:endParaRPr lang="en-US" smtClean="0"/>
          </a:p>
          <a:p>
            <a:r>
              <a:rPr lang="en-US" smtClean="0"/>
              <a:t>Working </a:t>
            </a:r>
            <a:r>
              <a:rPr lang="en-US" dirty="0" smtClean="0"/>
              <a:t>motive: “focused </a:t>
            </a:r>
            <a:r>
              <a:rPr lang="en-US" dirty="0"/>
              <a:t>(not too broad) and feasible (not too ambitious</a:t>
            </a:r>
            <a:r>
              <a:rPr lang="en-US" dirty="0" smtClean="0"/>
              <a:t>)”</a:t>
            </a:r>
          </a:p>
          <a:p>
            <a:endParaRPr lang="en-US" dirty="0"/>
          </a:p>
          <a:p>
            <a:endParaRPr lang="en-GB" dirty="0"/>
          </a:p>
          <a:p>
            <a:r>
              <a:rPr lang="en-US" dirty="0"/>
              <a:t>Who’s who and doing </a:t>
            </a:r>
            <a:r>
              <a:rPr lang="en-US" dirty="0" smtClean="0"/>
              <a:t>what?</a:t>
            </a:r>
            <a:endParaRPr lang="en-US" dirty="0"/>
          </a:p>
        </p:txBody>
      </p:sp>
    </p:spTree>
    <p:extLst>
      <p:ext uri="{BB962C8B-B14F-4D97-AF65-F5344CB8AC3E}">
        <p14:creationId xmlns:p14="http://schemas.microsoft.com/office/powerpoint/2010/main" val="4275956070"/>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23528" y="333375"/>
            <a:ext cx="8496175" cy="633413"/>
          </a:xfrm>
        </p:spPr>
        <p:txBody>
          <a:bodyPr/>
          <a:lstStyle/>
          <a:p>
            <a:r>
              <a:rPr lang="en-GB" dirty="0" smtClean="0"/>
              <a:t>Previous List of Activities</a:t>
            </a:r>
            <a:endParaRPr lang="en-GB" dirty="0"/>
          </a:p>
        </p:txBody>
      </p:sp>
      <p:sp>
        <p:nvSpPr>
          <p:cNvPr id="3" name="Content Placeholder 2"/>
          <p:cNvSpPr>
            <a:spLocks noGrp="1"/>
          </p:cNvSpPr>
          <p:nvPr>
            <p:ph idx="1"/>
          </p:nvPr>
        </p:nvSpPr>
        <p:spPr/>
        <p:txBody>
          <a:bodyPr/>
          <a:lstStyle/>
          <a:p>
            <a:pPr lvl="0">
              <a:spcAft>
                <a:spcPts val="0"/>
              </a:spcAft>
            </a:pPr>
            <a:r>
              <a:rPr lang="en-GB" sz="1600" dirty="0" smtClean="0"/>
              <a:t>LCSA </a:t>
            </a:r>
            <a:r>
              <a:rPr lang="en-GB" sz="1600" dirty="0"/>
              <a:t>framework; </a:t>
            </a:r>
            <a:endParaRPr lang="en-US" sz="1600" dirty="0"/>
          </a:p>
          <a:p>
            <a:pPr lvl="0">
              <a:spcAft>
                <a:spcPts val="0"/>
              </a:spcAft>
            </a:pPr>
            <a:r>
              <a:rPr lang="en-US" sz="1600" dirty="0"/>
              <a:t>Comparison of Consequential LCA and Attributional LCA: definitions, similarities and differences, how does it work</a:t>
            </a:r>
            <a:r>
              <a:rPr lang="en-GB" sz="1600" dirty="0"/>
              <a:t>; </a:t>
            </a:r>
            <a:endParaRPr lang="en-US" sz="1600" dirty="0"/>
          </a:p>
          <a:p>
            <a:pPr lvl="0">
              <a:spcAft>
                <a:spcPts val="0"/>
              </a:spcAft>
            </a:pPr>
            <a:r>
              <a:rPr lang="en-GB" sz="1600" dirty="0"/>
              <a:t>Social issues in LC(S)A; </a:t>
            </a:r>
            <a:endParaRPr lang="en-US" sz="1600" dirty="0"/>
          </a:p>
          <a:p>
            <a:pPr lvl="0">
              <a:spcAft>
                <a:spcPts val="0"/>
              </a:spcAft>
            </a:pPr>
            <a:r>
              <a:rPr lang="en-GB" sz="1600" dirty="0"/>
              <a:t>Sector-methodological issue matrix; </a:t>
            </a:r>
            <a:endParaRPr lang="en-US" sz="1600" dirty="0"/>
          </a:p>
          <a:p>
            <a:pPr lvl="0">
              <a:spcAft>
                <a:spcPts val="0"/>
              </a:spcAft>
            </a:pPr>
            <a:r>
              <a:rPr lang="en-GB" sz="1600" dirty="0"/>
              <a:t>Sustainability as a positive good; </a:t>
            </a:r>
            <a:endParaRPr lang="en-US" sz="1600" dirty="0"/>
          </a:p>
          <a:p>
            <a:pPr lvl="0">
              <a:spcAft>
                <a:spcPts val="0"/>
              </a:spcAft>
            </a:pPr>
            <a:r>
              <a:rPr lang="en-GB" sz="1600" dirty="0"/>
              <a:t>Unresolved environmental LCA issues; </a:t>
            </a:r>
            <a:endParaRPr lang="en-US" sz="1600" dirty="0"/>
          </a:p>
          <a:p>
            <a:pPr lvl="0">
              <a:spcAft>
                <a:spcPts val="0"/>
              </a:spcAft>
            </a:pPr>
            <a:r>
              <a:rPr lang="en-GB" sz="1600" dirty="0"/>
              <a:t>Time frame; </a:t>
            </a:r>
            <a:endParaRPr lang="en-US" sz="1600" dirty="0"/>
          </a:p>
          <a:p>
            <a:pPr lvl="0">
              <a:spcAft>
                <a:spcPts val="0"/>
              </a:spcAft>
            </a:pPr>
            <a:r>
              <a:rPr lang="en-GB" sz="1600" dirty="0"/>
              <a:t>LC(S)A and uncertainty; </a:t>
            </a:r>
            <a:endParaRPr lang="en-US" sz="1600" dirty="0"/>
          </a:p>
          <a:p>
            <a:pPr lvl="0">
              <a:spcAft>
                <a:spcPts val="0"/>
              </a:spcAft>
            </a:pPr>
            <a:r>
              <a:rPr lang="en-GB" sz="1600" dirty="0"/>
              <a:t>LC(S)A and Multi Criteria Decision Analysis; </a:t>
            </a:r>
            <a:endParaRPr lang="en-US" sz="1600" dirty="0"/>
          </a:p>
          <a:p>
            <a:pPr lvl="0">
              <a:spcAft>
                <a:spcPts val="0"/>
              </a:spcAft>
            </a:pPr>
            <a:r>
              <a:rPr lang="en-GB" sz="1600" dirty="0"/>
              <a:t>Bridging the gap between academic and industrial application; </a:t>
            </a:r>
            <a:endParaRPr lang="en-US" sz="1600" dirty="0"/>
          </a:p>
          <a:p>
            <a:pPr lvl="0">
              <a:spcAft>
                <a:spcPts val="0"/>
              </a:spcAft>
            </a:pPr>
            <a:r>
              <a:rPr lang="en-GB" sz="1600" dirty="0"/>
              <a:t>Focus on issues related to industry sectors</a:t>
            </a:r>
            <a:endParaRPr lang="en-US" sz="1600" dirty="0"/>
          </a:p>
          <a:p>
            <a:pPr lvl="0">
              <a:spcAft>
                <a:spcPts val="0"/>
              </a:spcAft>
            </a:pPr>
            <a:r>
              <a:rPr lang="en-GB" sz="1600" dirty="0"/>
              <a:t>Appropriate use of LCA in policy</a:t>
            </a:r>
            <a:endParaRPr lang="en-US" sz="1600" dirty="0"/>
          </a:p>
          <a:p>
            <a:pPr lvl="0">
              <a:spcAft>
                <a:spcPts val="0"/>
              </a:spcAft>
            </a:pPr>
            <a:r>
              <a:rPr lang="en-GB" sz="1600" dirty="0"/>
              <a:t>Dealing with uncertainties</a:t>
            </a:r>
            <a:endParaRPr lang="en-US" sz="1600" dirty="0"/>
          </a:p>
          <a:p>
            <a:pPr lvl="0">
              <a:spcAft>
                <a:spcPts val="0"/>
              </a:spcAft>
            </a:pPr>
            <a:r>
              <a:rPr lang="en-GB" sz="1600" dirty="0"/>
              <a:t>Emerging technologies</a:t>
            </a:r>
            <a:endParaRPr lang="en-US" sz="1600" dirty="0"/>
          </a:p>
          <a:p>
            <a:pPr lvl="0">
              <a:spcAft>
                <a:spcPts val="0"/>
              </a:spcAft>
            </a:pPr>
            <a:r>
              <a:rPr lang="en-GB" sz="1600" dirty="0"/>
              <a:t>Biomass (including bioenergy), renewable energy (wind and solar), and construction</a:t>
            </a:r>
            <a:endParaRPr lang="en-US" sz="1600" dirty="0"/>
          </a:p>
        </p:txBody>
      </p:sp>
    </p:spTree>
    <p:extLst>
      <p:ext uri="{BB962C8B-B14F-4D97-AF65-F5344CB8AC3E}">
        <p14:creationId xmlns:p14="http://schemas.microsoft.com/office/powerpoint/2010/main" val="135474865"/>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23528" y="333375"/>
            <a:ext cx="8496175" cy="633413"/>
          </a:xfrm>
        </p:spPr>
        <p:txBody>
          <a:bodyPr/>
          <a:lstStyle/>
          <a:p>
            <a:r>
              <a:rPr lang="en-GB" dirty="0" smtClean="0"/>
              <a:t>Prioritized List of Activities</a:t>
            </a:r>
            <a:endParaRPr lang="en-GB" dirty="0"/>
          </a:p>
        </p:txBody>
      </p:sp>
      <p:sp>
        <p:nvSpPr>
          <p:cNvPr id="3" name="Content Placeholder 2"/>
          <p:cNvSpPr>
            <a:spLocks noGrp="1"/>
          </p:cNvSpPr>
          <p:nvPr>
            <p:ph idx="1"/>
          </p:nvPr>
        </p:nvSpPr>
        <p:spPr/>
        <p:txBody>
          <a:bodyPr/>
          <a:lstStyle/>
          <a:p>
            <a:pPr lvl="0">
              <a:spcAft>
                <a:spcPts val="0"/>
              </a:spcAft>
            </a:pPr>
            <a:r>
              <a:rPr lang="en-GB" sz="1600" dirty="0" smtClean="0">
                <a:solidFill>
                  <a:srgbClr val="C00000"/>
                </a:solidFill>
              </a:rPr>
              <a:t>LCSA </a:t>
            </a:r>
            <a:r>
              <a:rPr lang="en-GB" sz="1600" dirty="0">
                <a:solidFill>
                  <a:srgbClr val="C00000"/>
                </a:solidFill>
              </a:rPr>
              <a:t>framework; </a:t>
            </a:r>
            <a:endParaRPr lang="en-US" sz="1600" dirty="0">
              <a:solidFill>
                <a:srgbClr val="C00000"/>
              </a:solidFill>
            </a:endParaRPr>
          </a:p>
          <a:p>
            <a:pPr lvl="0">
              <a:spcAft>
                <a:spcPts val="0"/>
              </a:spcAft>
            </a:pPr>
            <a:r>
              <a:rPr lang="en-US" sz="1600" dirty="0">
                <a:solidFill>
                  <a:srgbClr val="C00000"/>
                </a:solidFill>
              </a:rPr>
              <a:t>Comparison of Consequential LCA and Attributional LCA: definitions, similarities and differences, how does it work</a:t>
            </a:r>
            <a:r>
              <a:rPr lang="en-GB" sz="1600" dirty="0">
                <a:solidFill>
                  <a:srgbClr val="C00000"/>
                </a:solidFill>
              </a:rPr>
              <a:t>; </a:t>
            </a:r>
            <a:endParaRPr lang="en-US" sz="1600" dirty="0">
              <a:solidFill>
                <a:srgbClr val="C00000"/>
              </a:solidFill>
            </a:endParaRPr>
          </a:p>
          <a:p>
            <a:pPr lvl="0">
              <a:spcAft>
                <a:spcPts val="0"/>
              </a:spcAft>
            </a:pPr>
            <a:r>
              <a:rPr lang="en-GB" sz="1600" dirty="0">
                <a:solidFill>
                  <a:srgbClr val="C00000"/>
                </a:solidFill>
              </a:rPr>
              <a:t>Social issues in LC(S)A; </a:t>
            </a:r>
            <a:endParaRPr lang="en-US" sz="1600" dirty="0">
              <a:solidFill>
                <a:srgbClr val="C00000"/>
              </a:solidFill>
            </a:endParaRPr>
          </a:p>
          <a:p>
            <a:pPr lvl="0">
              <a:spcAft>
                <a:spcPts val="0"/>
              </a:spcAft>
            </a:pPr>
            <a:r>
              <a:rPr lang="en-GB" sz="1600" dirty="0"/>
              <a:t>Sector-methodological issue matrix; </a:t>
            </a:r>
            <a:endParaRPr lang="en-US" sz="1600" dirty="0"/>
          </a:p>
          <a:p>
            <a:pPr lvl="0">
              <a:spcAft>
                <a:spcPts val="0"/>
              </a:spcAft>
            </a:pPr>
            <a:r>
              <a:rPr lang="en-GB" sz="1600" dirty="0"/>
              <a:t>Sustainability as a positive good; </a:t>
            </a:r>
            <a:endParaRPr lang="en-US" sz="1600" dirty="0"/>
          </a:p>
          <a:p>
            <a:pPr lvl="0">
              <a:spcAft>
                <a:spcPts val="0"/>
              </a:spcAft>
            </a:pPr>
            <a:r>
              <a:rPr lang="en-GB" sz="1600" dirty="0"/>
              <a:t>Unresolved environmental LCA issues; </a:t>
            </a:r>
            <a:endParaRPr lang="en-US" sz="1600" dirty="0"/>
          </a:p>
          <a:p>
            <a:pPr lvl="0">
              <a:spcAft>
                <a:spcPts val="0"/>
              </a:spcAft>
            </a:pPr>
            <a:r>
              <a:rPr lang="en-GB" sz="1600" dirty="0"/>
              <a:t>Time frame; </a:t>
            </a:r>
            <a:endParaRPr lang="en-US" sz="1600" dirty="0"/>
          </a:p>
          <a:p>
            <a:pPr lvl="0">
              <a:spcAft>
                <a:spcPts val="0"/>
              </a:spcAft>
            </a:pPr>
            <a:r>
              <a:rPr lang="en-GB" sz="1600" dirty="0">
                <a:solidFill>
                  <a:srgbClr val="C00000"/>
                </a:solidFill>
              </a:rPr>
              <a:t>LC(S)A and uncertainty; </a:t>
            </a:r>
            <a:endParaRPr lang="en-US" sz="1600" dirty="0">
              <a:solidFill>
                <a:srgbClr val="C00000"/>
              </a:solidFill>
            </a:endParaRPr>
          </a:p>
          <a:p>
            <a:pPr lvl="0">
              <a:spcAft>
                <a:spcPts val="0"/>
              </a:spcAft>
            </a:pPr>
            <a:r>
              <a:rPr lang="en-GB" sz="1600" dirty="0"/>
              <a:t>LC(S)A and Multi Criteria Decision Analysis; </a:t>
            </a:r>
            <a:endParaRPr lang="en-US" sz="1600" dirty="0"/>
          </a:p>
          <a:p>
            <a:pPr lvl="0">
              <a:spcAft>
                <a:spcPts val="0"/>
              </a:spcAft>
            </a:pPr>
            <a:r>
              <a:rPr lang="en-GB" sz="1600" dirty="0">
                <a:solidFill>
                  <a:srgbClr val="C00000"/>
                </a:solidFill>
              </a:rPr>
              <a:t>Bridging the gap between academic and industrial application; </a:t>
            </a:r>
            <a:endParaRPr lang="en-US" sz="1600" dirty="0">
              <a:solidFill>
                <a:srgbClr val="C00000"/>
              </a:solidFill>
            </a:endParaRPr>
          </a:p>
          <a:p>
            <a:pPr lvl="0">
              <a:spcAft>
                <a:spcPts val="0"/>
              </a:spcAft>
            </a:pPr>
            <a:r>
              <a:rPr lang="en-GB" sz="1600" dirty="0"/>
              <a:t>Focus on issues related to industry sectors</a:t>
            </a:r>
            <a:endParaRPr lang="en-US" sz="1600" dirty="0"/>
          </a:p>
          <a:p>
            <a:pPr lvl="0">
              <a:spcAft>
                <a:spcPts val="0"/>
              </a:spcAft>
            </a:pPr>
            <a:r>
              <a:rPr lang="en-GB" sz="1600" dirty="0"/>
              <a:t>Appropriate use of LCA in policy</a:t>
            </a:r>
            <a:endParaRPr lang="en-US" sz="1600" dirty="0"/>
          </a:p>
          <a:p>
            <a:pPr lvl="0">
              <a:spcAft>
                <a:spcPts val="0"/>
              </a:spcAft>
            </a:pPr>
            <a:r>
              <a:rPr lang="en-GB" sz="1600" dirty="0"/>
              <a:t>Dealing with uncertainties</a:t>
            </a:r>
            <a:endParaRPr lang="en-US" sz="1600" dirty="0"/>
          </a:p>
          <a:p>
            <a:pPr lvl="0">
              <a:spcAft>
                <a:spcPts val="0"/>
              </a:spcAft>
            </a:pPr>
            <a:r>
              <a:rPr lang="en-GB" sz="1600" dirty="0"/>
              <a:t>Emerging technologies</a:t>
            </a:r>
            <a:endParaRPr lang="en-US" sz="1600" dirty="0"/>
          </a:p>
          <a:p>
            <a:pPr lvl="0">
              <a:spcAft>
                <a:spcPts val="0"/>
              </a:spcAft>
            </a:pPr>
            <a:r>
              <a:rPr lang="en-GB" sz="1600" dirty="0"/>
              <a:t>Biomass (including bioenergy), renewable energy (wind and solar), and construction</a:t>
            </a:r>
            <a:endParaRPr lang="en-US" sz="1600" dirty="0"/>
          </a:p>
        </p:txBody>
      </p:sp>
    </p:spTree>
    <p:extLst>
      <p:ext uri="{BB962C8B-B14F-4D97-AF65-F5344CB8AC3E}">
        <p14:creationId xmlns:p14="http://schemas.microsoft.com/office/powerpoint/2010/main" val="4079713947"/>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23528" y="333375"/>
            <a:ext cx="8496175" cy="633413"/>
          </a:xfrm>
        </p:spPr>
        <p:txBody>
          <a:bodyPr/>
          <a:lstStyle/>
          <a:p>
            <a:r>
              <a:rPr lang="en-GB" dirty="0"/>
              <a:t>LCSA framework (5 min</a:t>
            </a:r>
            <a:r>
              <a:rPr lang="en-GB" dirty="0" smtClean="0"/>
              <a:t>) - </a:t>
            </a:r>
            <a:r>
              <a:rPr lang="en-GB" dirty="0" err="1" smtClean="0"/>
              <a:t>Jeroen</a:t>
            </a:r>
            <a:endParaRPr lang="en-US" dirty="0"/>
          </a:p>
        </p:txBody>
      </p:sp>
      <p:sp>
        <p:nvSpPr>
          <p:cNvPr id="3" name="Content Placeholder 2"/>
          <p:cNvSpPr>
            <a:spLocks noGrp="1"/>
          </p:cNvSpPr>
          <p:nvPr>
            <p:ph idx="1"/>
          </p:nvPr>
        </p:nvSpPr>
        <p:spPr/>
        <p:txBody>
          <a:bodyPr/>
          <a:lstStyle/>
          <a:p>
            <a:pPr lvl="0"/>
            <a:r>
              <a:rPr lang="en-GB" dirty="0" smtClean="0"/>
              <a:t>Outstanding </a:t>
            </a:r>
            <a:r>
              <a:rPr lang="en-GB" dirty="0"/>
              <a:t>issues, problems and challenges. Choose 5 to highlight. </a:t>
            </a:r>
            <a:endParaRPr lang="en-US" dirty="0"/>
          </a:p>
          <a:p>
            <a:pPr lvl="0"/>
            <a:r>
              <a:rPr lang="en-GB" dirty="0"/>
              <a:t>As an opener, it is best left to </a:t>
            </a:r>
            <a:r>
              <a:rPr lang="en-GB" dirty="0" err="1"/>
              <a:t>Jeroen</a:t>
            </a:r>
            <a:r>
              <a:rPr lang="en-GB" dirty="0"/>
              <a:t> to address this :).  </a:t>
            </a:r>
            <a:endParaRPr lang="en-US" dirty="0"/>
          </a:p>
          <a:p>
            <a:pPr lvl="0"/>
            <a:r>
              <a:rPr lang="en-GB" dirty="0" smtClean="0"/>
              <a:t>Harn </a:t>
            </a:r>
            <a:r>
              <a:rPr lang="en-GB" dirty="0"/>
              <a:t>can add a few words </a:t>
            </a:r>
            <a:r>
              <a:rPr lang="en-GB" dirty="0" smtClean="0"/>
              <a:t>on </a:t>
            </a:r>
            <a:r>
              <a:rPr lang="en-GB" dirty="0"/>
              <a:t>current work but it has barely taken shape.</a:t>
            </a:r>
            <a:endParaRPr lang="en-US" dirty="0"/>
          </a:p>
        </p:txBody>
      </p:sp>
    </p:spTree>
    <p:extLst>
      <p:ext uri="{BB962C8B-B14F-4D97-AF65-F5344CB8AC3E}">
        <p14:creationId xmlns:p14="http://schemas.microsoft.com/office/powerpoint/2010/main" val="2610958117"/>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23528" y="333375"/>
            <a:ext cx="8496175" cy="633413"/>
          </a:xfrm>
        </p:spPr>
        <p:txBody>
          <a:bodyPr/>
          <a:lstStyle/>
          <a:p>
            <a:r>
              <a:rPr lang="en-US" dirty="0"/>
              <a:t>CLCA vs ALCA (5 min</a:t>
            </a:r>
            <a:r>
              <a:rPr lang="en-US" dirty="0" smtClean="0"/>
              <a:t>) </a:t>
            </a:r>
            <a:r>
              <a:rPr lang="en-GB" dirty="0" smtClean="0"/>
              <a:t>- Harn</a:t>
            </a:r>
            <a:endParaRPr lang="en-US" dirty="0"/>
          </a:p>
        </p:txBody>
      </p:sp>
      <p:sp>
        <p:nvSpPr>
          <p:cNvPr id="3" name="Content Placeholder 2"/>
          <p:cNvSpPr>
            <a:spLocks noGrp="1"/>
          </p:cNvSpPr>
          <p:nvPr>
            <p:ph idx="1"/>
          </p:nvPr>
        </p:nvSpPr>
        <p:spPr/>
        <p:txBody>
          <a:bodyPr/>
          <a:lstStyle/>
          <a:p>
            <a:r>
              <a:rPr lang="en-US" dirty="0"/>
              <a:t>My own research area:</a:t>
            </a:r>
          </a:p>
          <a:p>
            <a:pPr lvl="1"/>
            <a:r>
              <a:rPr lang="en-US" dirty="0"/>
              <a:t>Application of CLCA to key and emergent building materials, then apply to </a:t>
            </a:r>
            <a:r>
              <a:rPr lang="en-US" dirty="0" smtClean="0"/>
              <a:t>policy-making</a:t>
            </a:r>
          </a:p>
          <a:p>
            <a:pPr lvl="1"/>
            <a:r>
              <a:rPr lang="en-US" dirty="0" smtClean="0"/>
              <a:t>Consequences: changes to international trade and internal mobilization of material reserves</a:t>
            </a:r>
          </a:p>
          <a:p>
            <a:pPr marL="457200" lvl="1" indent="0">
              <a:buNone/>
            </a:pPr>
            <a:endParaRPr lang="en-US" dirty="0"/>
          </a:p>
          <a:p>
            <a:r>
              <a:rPr lang="en-US" dirty="0" smtClean="0"/>
              <a:t>3 issues for discussion:</a:t>
            </a:r>
          </a:p>
          <a:p>
            <a:pPr lvl="1"/>
            <a:r>
              <a:rPr lang="en-US" dirty="0" smtClean="0"/>
              <a:t>System </a:t>
            </a:r>
            <a:r>
              <a:rPr lang="en-US" dirty="0"/>
              <a:t>expansion in CLCA and ALCA.</a:t>
            </a:r>
          </a:p>
          <a:p>
            <a:pPr lvl="1"/>
            <a:r>
              <a:rPr lang="en-US" dirty="0" smtClean="0"/>
              <a:t>How do you decide and determine the consequences?</a:t>
            </a:r>
          </a:p>
          <a:p>
            <a:pPr lvl="1"/>
            <a:r>
              <a:rPr lang="en-US" dirty="0" smtClean="0"/>
              <a:t>Any challenges in defining economic and social consequences?</a:t>
            </a:r>
          </a:p>
        </p:txBody>
      </p:sp>
    </p:spTree>
    <p:extLst>
      <p:ext uri="{BB962C8B-B14F-4D97-AF65-F5344CB8AC3E}">
        <p14:creationId xmlns:p14="http://schemas.microsoft.com/office/powerpoint/2010/main" val="100170173"/>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23528" y="333375"/>
            <a:ext cx="8496175" cy="633413"/>
          </a:xfrm>
        </p:spPr>
        <p:txBody>
          <a:bodyPr/>
          <a:lstStyle/>
          <a:p>
            <a:r>
              <a:rPr lang="en-GB" dirty="0" smtClean="0"/>
              <a:t>Social Issues in LC(S)A - Tom</a:t>
            </a:r>
            <a:endParaRPr lang="en-GB" dirty="0"/>
          </a:p>
        </p:txBody>
      </p:sp>
      <p:sp>
        <p:nvSpPr>
          <p:cNvPr id="3" name="Content Placeholder 2"/>
          <p:cNvSpPr>
            <a:spLocks noGrp="1"/>
          </p:cNvSpPr>
          <p:nvPr>
            <p:ph idx="1"/>
          </p:nvPr>
        </p:nvSpPr>
        <p:spPr/>
        <p:txBody>
          <a:bodyPr/>
          <a:lstStyle/>
          <a:p>
            <a:r>
              <a:rPr lang="en-US" dirty="0" smtClean="0"/>
              <a:t>What has been done</a:t>
            </a:r>
          </a:p>
          <a:p>
            <a:pPr lvl="1"/>
            <a:r>
              <a:rPr lang="en-US" dirty="0" smtClean="0"/>
              <a:t>UNEP SETAC seminal work in 2009</a:t>
            </a:r>
          </a:p>
          <a:p>
            <a:pPr lvl="1"/>
            <a:r>
              <a:rPr lang="en-US" dirty="0" smtClean="0"/>
              <a:t>Development of the SHD</a:t>
            </a:r>
          </a:p>
          <a:p>
            <a:pPr lvl="1"/>
            <a:r>
              <a:rPr lang="en-US" dirty="0" smtClean="0"/>
              <a:t>Roundtable on Product Social Impact Assessment</a:t>
            </a:r>
          </a:p>
          <a:p>
            <a:r>
              <a:rPr lang="en-US" dirty="0" smtClean="0"/>
              <a:t>What are the issues</a:t>
            </a:r>
          </a:p>
          <a:p>
            <a:pPr lvl="1"/>
            <a:r>
              <a:rPr lang="en-US" dirty="0" smtClean="0"/>
              <a:t>Connection with </a:t>
            </a:r>
          </a:p>
          <a:p>
            <a:r>
              <a:rPr lang="en-US" dirty="0" smtClean="0"/>
              <a:t>What can this group focus on</a:t>
            </a:r>
          </a:p>
          <a:p>
            <a:endParaRPr lang="en-US" dirty="0"/>
          </a:p>
        </p:txBody>
      </p:sp>
    </p:spTree>
    <p:extLst>
      <p:ext uri="{BB962C8B-B14F-4D97-AF65-F5344CB8AC3E}">
        <p14:creationId xmlns:p14="http://schemas.microsoft.com/office/powerpoint/2010/main" val="1402411760"/>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23528" y="333375"/>
            <a:ext cx="8496175" cy="633413"/>
          </a:xfrm>
        </p:spPr>
        <p:txBody>
          <a:bodyPr/>
          <a:lstStyle/>
          <a:p>
            <a:r>
              <a:rPr lang="en-GB" dirty="0"/>
              <a:t>LC(S)A and uncertainty (5 min</a:t>
            </a:r>
            <a:r>
              <a:rPr lang="en-GB" dirty="0" smtClean="0"/>
              <a:t>) – Harn &amp; Bhawna</a:t>
            </a:r>
            <a:endParaRPr lang="en-GB" dirty="0"/>
          </a:p>
        </p:txBody>
      </p:sp>
      <p:sp>
        <p:nvSpPr>
          <p:cNvPr id="3" name="Content Placeholder 2"/>
          <p:cNvSpPr>
            <a:spLocks noGrp="1"/>
          </p:cNvSpPr>
          <p:nvPr>
            <p:ph idx="1"/>
          </p:nvPr>
        </p:nvSpPr>
        <p:spPr/>
        <p:txBody>
          <a:bodyPr/>
          <a:lstStyle/>
          <a:p>
            <a:r>
              <a:rPr lang="en-US" dirty="0"/>
              <a:t>My own research area:</a:t>
            </a:r>
          </a:p>
          <a:p>
            <a:pPr lvl="1"/>
            <a:r>
              <a:rPr lang="en-GB" dirty="0" smtClean="0"/>
              <a:t>Uncertainty analysis is to aid policymaking. How does one’s risk aversion causes </a:t>
            </a:r>
            <a:r>
              <a:rPr lang="en-GB" dirty="0" smtClean="0"/>
              <a:t>one to react to</a:t>
            </a:r>
            <a:r>
              <a:rPr lang="en-GB" dirty="0" smtClean="0"/>
              <a:t> a certain level of uncertainty?</a:t>
            </a:r>
          </a:p>
          <a:p>
            <a:pPr lvl="1"/>
            <a:r>
              <a:rPr lang="en-GB" dirty="0" smtClean="0"/>
              <a:t>Use decision </a:t>
            </a:r>
            <a:r>
              <a:rPr lang="en-GB" dirty="0"/>
              <a:t>theory to use degree of risk aversion to </a:t>
            </a:r>
            <a:r>
              <a:rPr lang="en-GB" dirty="0" smtClean="0"/>
              <a:t>“process" data </a:t>
            </a:r>
            <a:r>
              <a:rPr lang="en-GB" dirty="0"/>
              <a:t>uncertainty. </a:t>
            </a:r>
            <a:r>
              <a:rPr lang="en-GB" dirty="0" smtClean="0"/>
              <a:t>Quite </a:t>
            </a:r>
            <a:r>
              <a:rPr lang="en-GB" dirty="0"/>
              <a:t>different from the more conventional approach of using normal </a:t>
            </a:r>
            <a:r>
              <a:rPr lang="en-GB" dirty="0" smtClean="0"/>
              <a:t>or log-normal distribution </a:t>
            </a:r>
            <a:r>
              <a:rPr lang="en-GB" dirty="0"/>
              <a:t>estimation and Monte Carlo simulation</a:t>
            </a:r>
            <a:r>
              <a:rPr lang="en-GB" dirty="0" smtClean="0"/>
              <a:t>.  </a:t>
            </a:r>
          </a:p>
          <a:p>
            <a:pPr lvl="0"/>
            <a:r>
              <a:rPr lang="en-GB" dirty="0" smtClean="0"/>
              <a:t>Are there any other concepts to describe uncertainty?</a:t>
            </a:r>
          </a:p>
          <a:p>
            <a:pPr lvl="0"/>
            <a:r>
              <a:rPr lang="en-GB" dirty="0" smtClean="0"/>
              <a:t>How do policymakers or businesses react to data uncertainty?</a:t>
            </a:r>
            <a:endParaRPr lang="en-US" dirty="0"/>
          </a:p>
        </p:txBody>
      </p:sp>
    </p:spTree>
    <p:extLst>
      <p:ext uri="{BB962C8B-B14F-4D97-AF65-F5344CB8AC3E}">
        <p14:creationId xmlns:p14="http://schemas.microsoft.com/office/powerpoint/2010/main" val="2255894643"/>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23528" y="333375"/>
            <a:ext cx="8496175" cy="633413"/>
          </a:xfrm>
        </p:spPr>
        <p:txBody>
          <a:bodyPr/>
          <a:lstStyle/>
          <a:p>
            <a:r>
              <a:rPr lang="en-GB" dirty="0" smtClean="0"/>
              <a:t>Industry Applications of LCA - Tom</a:t>
            </a:r>
            <a:endParaRPr lang="en-GB" dirty="0"/>
          </a:p>
        </p:txBody>
      </p:sp>
      <p:sp>
        <p:nvSpPr>
          <p:cNvPr id="3" name="Content Placeholder 2"/>
          <p:cNvSpPr>
            <a:spLocks noGrp="1"/>
          </p:cNvSpPr>
          <p:nvPr>
            <p:ph idx="1"/>
          </p:nvPr>
        </p:nvSpPr>
        <p:spPr/>
        <p:txBody>
          <a:bodyPr/>
          <a:lstStyle/>
          <a:p>
            <a:r>
              <a:rPr lang="en-GB" sz="2400" dirty="0" smtClean="0"/>
              <a:t>bridging </a:t>
            </a:r>
            <a:r>
              <a:rPr lang="en-GB" sz="2400" dirty="0"/>
              <a:t>the gap between academic and industrial application; focus on issues related to industry sectors; appropriate use of LCA in policy</a:t>
            </a:r>
            <a:r>
              <a:rPr lang="en-GB" sz="2400" dirty="0" smtClean="0"/>
              <a:t>.</a:t>
            </a:r>
          </a:p>
          <a:p>
            <a:r>
              <a:rPr lang="en-GB" sz="2400" dirty="0" smtClean="0"/>
              <a:t>Areas of activity</a:t>
            </a:r>
          </a:p>
          <a:p>
            <a:pPr lvl="1"/>
            <a:r>
              <a:rPr lang="en-GB" sz="2000" dirty="0" smtClean="0"/>
              <a:t>Data repositories – cost, breadth, depth, integration with LCIA</a:t>
            </a:r>
          </a:p>
          <a:p>
            <a:pPr lvl="1"/>
            <a:r>
              <a:rPr lang="en-GB" sz="2000" dirty="0" smtClean="0"/>
              <a:t>EU Product Environmental Footprint</a:t>
            </a:r>
          </a:p>
          <a:p>
            <a:pPr lvl="1"/>
            <a:r>
              <a:rPr lang="en-GB" sz="2000" dirty="0" smtClean="0"/>
              <a:t>Building and Construction - PCRs</a:t>
            </a:r>
          </a:p>
          <a:p>
            <a:pPr lvl="2"/>
            <a:r>
              <a:rPr lang="en-GB" sz="1800" dirty="0" smtClean="0"/>
              <a:t>USGBC LEED Credits</a:t>
            </a:r>
          </a:p>
          <a:p>
            <a:pPr lvl="1"/>
            <a:r>
              <a:rPr lang="en-GB" sz="2000" dirty="0" smtClean="0"/>
              <a:t>Sustainable Apparel Coalition</a:t>
            </a:r>
          </a:p>
          <a:p>
            <a:pPr lvl="1"/>
            <a:r>
              <a:rPr lang="en-GB" sz="2000" dirty="0" smtClean="0"/>
              <a:t>Low Carbon Fuel Standards (EU, US, State of California)</a:t>
            </a:r>
          </a:p>
          <a:p>
            <a:pPr lvl="1"/>
            <a:r>
              <a:rPr lang="en-GB" sz="2000" dirty="0" smtClean="0"/>
              <a:t>LCA Certified Professional</a:t>
            </a:r>
          </a:p>
          <a:p>
            <a:pPr lvl="2"/>
            <a:r>
              <a:rPr lang="en-US" sz="1800" dirty="0" smtClean="0"/>
              <a:t>The </a:t>
            </a:r>
            <a:r>
              <a:rPr lang="en-US" sz="1800" dirty="0"/>
              <a:t>LCACP program is </a:t>
            </a:r>
            <a:r>
              <a:rPr lang="en-US" sz="1800" dirty="0" smtClean="0"/>
              <a:t>growing</a:t>
            </a:r>
            <a:r>
              <a:rPr lang="en-US" sz="1800" dirty="0"/>
              <a:t>, with existing collaborations in several regions (e.g., Australia, New Zealand) and active discussions underway with other regions (e.g., Sweden)</a:t>
            </a:r>
            <a:r>
              <a:rPr lang="en-US" sz="1000" dirty="0"/>
              <a:t>.</a:t>
            </a:r>
            <a:endParaRPr lang="en-GB" sz="1000" dirty="0" smtClean="0"/>
          </a:p>
          <a:p>
            <a:endParaRPr lang="en-US" sz="2400" dirty="0"/>
          </a:p>
        </p:txBody>
      </p:sp>
    </p:spTree>
    <p:extLst>
      <p:ext uri="{BB962C8B-B14F-4D97-AF65-F5344CB8AC3E}">
        <p14:creationId xmlns:p14="http://schemas.microsoft.com/office/powerpoint/2010/main" val="2283417578"/>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Title 1"/>
          <p:cNvSpPr>
            <a:spLocks noGrp="1"/>
          </p:cNvSpPr>
          <p:nvPr>
            <p:ph type="title"/>
          </p:nvPr>
        </p:nvSpPr>
        <p:spPr/>
        <p:txBody>
          <a:bodyPr/>
          <a:lstStyle/>
          <a:p>
            <a:r>
              <a:rPr lang="en-US" dirty="0" smtClean="0"/>
              <a:t>Brainstorm: Q&amp;A, suggestions, discussion ….</a:t>
            </a:r>
            <a:endParaRPr lang="nl-NL" dirty="0" smtClean="0"/>
          </a:p>
        </p:txBody>
      </p:sp>
      <p:sp>
        <p:nvSpPr>
          <p:cNvPr id="5" name="Tijdelijke aanduiding voor inhoud 4"/>
          <p:cNvSpPr>
            <a:spLocks noGrp="1"/>
          </p:cNvSpPr>
          <p:nvPr>
            <p:ph idx="1"/>
          </p:nvPr>
        </p:nvSpPr>
        <p:spPr/>
        <p:txBody>
          <a:bodyPr/>
          <a:lstStyle/>
          <a:p>
            <a:r>
              <a:rPr lang="en-US" dirty="0" smtClean="0"/>
              <a:t>Past activities: which did and which didn’t work and why?</a:t>
            </a:r>
          </a:p>
          <a:p>
            <a:r>
              <a:rPr lang="en-US" dirty="0" smtClean="0"/>
              <a:t>What do we want with the LCSA section?</a:t>
            </a:r>
          </a:p>
          <a:p>
            <a:r>
              <a:rPr lang="en-US" dirty="0" smtClean="0"/>
              <a:t>New activities or revival of ‘old’ activities: tell us your ideas …….</a:t>
            </a:r>
          </a:p>
          <a:p>
            <a:endParaRPr lang="en-US" dirty="0" smtClean="0"/>
          </a:p>
          <a:p>
            <a:endParaRPr lang="en-US" dirty="0"/>
          </a:p>
          <a:p>
            <a:r>
              <a:rPr lang="en-US" dirty="0" smtClean="0"/>
              <a:t>….</a:t>
            </a:r>
          </a:p>
          <a:p>
            <a:r>
              <a:rPr lang="en-US" dirty="0" smtClean="0"/>
              <a:t>Dinner</a:t>
            </a:r>
            <a:endParaRPr lang="nl-NL" dirty="0"/>
          </a:p>
        </p:txBody>
      </p:sp>
      <p:pic>
        <p:nvPicPr>
          <p:cNvPr id="6" name="Content Placeholder 2"/>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5562395" y="3356446"/>
            <a:ext cx="1745909" cy="29528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theme/theme1.xml><?xml version="1.0" encoding="utf-8"?>
<a:theme xmlns:a="http://schemas.openxmlformats.org/drawingml/2006/main" name="Presentatiesjabloon_wit_en">
  <a:themeElements>
    <a:clrScheme name="Presentatiesjabloon_wit_e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Presentatiesjabloon_wit_en">
      <a:majorFont>
        <a:latin typeface="Minion"/>
        <a:ea typeface=""/>
        <a:cs typeface=""/>
      </a:majorFont>
      <a:minorFont>
        <a:latin typeface="Minion"/>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noFill/>
        <a:ln w="9525" cap="flat" cmpd="sng" algn="ctr">
          <a:no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r" defTabSz="914400" rtl="0" eaLnBrk="1" fontAlgn="base" latinLnBrk="0" hangingPunct="1">
          <a:lnSpc>
            <a:spcPct val="100000"/>
          </a:lnSpc>
          <a:spcBef>
            <a:spcPct val="0"/>
          </a:spcBef>
          <a:spcAft>
            <a:spcPct val="0"/>
          </a:spcAft>
          <a:buClrTx/>
          <a:buSzTx/>
          <a:buFontTx/>
          <a:buNone/>
          <a:tabLst/>
          <a:defRPr kumimoji="0" lang="en-US" sz="2000" b="0" i="0" u="none" strike="noStrike" cap="none" normalizeH="0" baseline="0" smtClean="0">
            <a:ln>
              <a:noFill/>
            </a:ln>
            <a:solidFill>
              <a:schemeClr val="bg1"/>
            </a:solidFill>
            <a:effectLst/>
            <a:latin typeface="Minion" pitchFamily="2" charset="0"/>
          </a:defRPr>
        </a:defPPr>
      </a:lstStyle>
    </a:spDef>
    <a:lnDef>
      <a:spPr bwMode="auto">
        <a:xfrm>
          <a:off x="0" y="0"/>
          <a:ext cx="1" cy="1"/>
        </a:xfrm>
        <a:custGeom>
          <a:avLst/>
          <a:gdLst/>
          <a:ahLst/>
          <a:cxnLst/>
          <a:rect l="0" t="0" r="0" b="0"/>
          <a:pathLst/>
        </a:custGeom>
        <a:noFill/>
        <a:ln w="9525" cap="flat" cmpd="sng" algn="ctr">
          <a:no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r" defTabSz="914400" rtl="0" eaLnBrk="1" fontAlgn="base" latinLnBrk="0" hangingPunct="1">
          <a:lnSpc>
            <a:spcPct val="100000"/>
          </a:lnSpc>
          <a:spcBef>
            <a:spcPct val="0"/>
          </a:spcBef>
          <a:spcAft>
            <a:spcPct val="0"/>
          </a:spcAft>
          <a:buClrTx/>
          <a:buSzTx/>
          <a:buFontTx/>
          <a:buNone/>
          <a:tabLst/>
          <a:defRPr kumimoji="0" lang="en-US" sz="2000" b="0" i="0" u="none" strike="noStrike" cap="none" normalizeH="0" baseline="0" smtClean="0">
            <a:ln>
              <a:noFill/>
            </a:ln>
            <a:solidFill>
              <a:schemeClr val="bg1"/>
            </a:solidFill>
            <a:effectLst/>
            <a:latin typeface="Minion" pitchFamily="2" charset="0"/>
          </a:defRPr>
        </a:defPPr>
      </a:lstStyle>
    </a:lnDef>
  </a:objectDefaults>
  <a:extraClrSchemeLst>
    <a:extraClrScheme>
      <a:clrScheme name="Presentatiesjabloon_wit_e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Presentatiesjabloon_wit_e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Presentatiesjabloon_wit_e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Presentatiesjabloon_wit_e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Presentatiesjabloon_wit_e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Presentatiesjabloon_wit_e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Presentatiesjabloon_wit_e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Presentatiesjabloon_wit_e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Presentatiesjabloon_wit_e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Presentatiesjabloon_wit_e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Presentatiesjabloon_wit_e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Presentatiesjabloon_wit_e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11193</TotalTime>
  <Words>2348</Words>
  <Application>Microsoft Office PowerPoint</Application>
  <PresentationFormat>On-screen Show (4:3)</PresentationFormat>
  <Paragraphs>231</Paragraphs>
  <Slides>22</Slides>
  <Notes>13</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22</vt:i4>
      </vt:variant>
    </vt:vector>
  </HeadingPairs>
  <TitlesOfParts>
    <vt:vector size="28" baseType="lpstr">
      <vt:lpstr>Arial</vt:lpstr>
      <vt:lpstr>Minion</vt:lpstr>
      <vt:lpstr>Calibri</vt:lpstr>
      <vt:lpstr>Times New Roman</vt:lpstr>
      <vt:lpstr>Wingdings</vt:lpstr>
      <vt:lpstr>Presentatiesjabloon_wit_en</vt:lpstr>
      <vt:lpstr>Topical Section on Life Cycle Sustainability Assessment (LCSA): update on activities  12:15 PM – 1.45PM</vt:lpstr>
      <vt:lpstr>Agenda</vt:lpstr>
      <vt:lpstr>Membership</vt:lpstr>
      <vt:lpstr>Election result: new section board</vt:lpstr>
      <vt:lpstr>Thanks to preliminary board!!  You are honourably discharged</vt:lpstr>
      <vt:lpstr>Past activities (2013-2015)</vt:lpstr>
      <vt:lpstr>Past activities (2013-2015)</vt:lpstr>
      <vt:lpstr>Past activities (2013-2015)</vt:lpstr>
      <vt:lpstr>Past activities (2013-2015)</vt:lpstr>
      <vt:lpstr>Evaluation of past activities</vt:lpstr>
      <vt:lpstr>Evaluation of past activities</vt:lpstr>
      <vt:lpstr>New activities; reference to Working Plan (ISIE-LCSA_workingplan2012-2014_final_July2012.pdf)</vt:lpstr>
      <vt:lpstr>New activities; reference to Working Plan functions</vt:lpstr>
      <vt:lpstr>New activities; reference to Working Plan activities</vt:lpstr>
      <vt:lpstr>Previous List of Activities</vt:lpstr>
      <vt:lpstr>Prioritized List of Activities</vt:lpstr>
      <vt:lpstr>LCSA framework (5 min) - Jeroen</vt:lpstr>
      <vt:lpstr>CLCA vs ALCA (5 min) - Harn</vt:lpstr>
      <vt:lpstr>Social Issues in LC(S)A - Tom</vt:lpstr>
      <vt:lpstr>LC(S)A and uncertainty (5 min) – Harn &amp; Bhawna</vt:lpstr>
      <vt:lpstr>Industry Applications of LCA - Tom</vt:lpstr>
      <vt:lpstr>Brainstorm: Q&amp;A, suggestions, discussion ….</vt:lpstr>
    </vt:vector>
  </TitlesOfParts>
  <Company>Universiteit Leiden</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kookerjade</dc:creator>
  <cp:lastModifiedBy>AdminNUS</cp:lastModifiedBy>
  <cp:revision>311</cp:revision>
  <cp:lastPrinted>2011-06-01T15:22:04Z</cp:lastPrinted>
  <dcterms:created xsi:type="dcterms:W3CDTF">2008-01-21T14:15:56Z</dcterms:created>
  <dcterms:modified xsi:type="dcterms:W3CDTF">2015-07-05T13:56:20Z</dcterms:modified>
</cp:coreProperties>
</file>